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67" r:id="rId5"/>
    <p:sldId id="261" r:id="rId6"/>
    <p:sldId id="262" r:id="rId7"/>
    <p:sldId id="263" r:id="rId8"/>
    <p:sldId id="259" r:id="rId9"/>
    <p:sldId id="265" r:id="rId10"/>
    <p:sldId id="266" r:id="rId11"/>
    <p:sldId id="268" r:id="rId12"/>
    <p:sldId id="292" r:id="rId13"/>
    <p:sldId id="309" r:id="rId14"/>
    <p:sldId id="269" r:id="rId15"/>
    <p:sldId id="270" r:id="rId16"/>
    <p:sldId id="271" r:id="rId17"/>
    <p:sldId id="274" r:id="rId18"/>
    <p:sldId id="273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4" r:id="rId28"/>
    <p:sldId id="283" r:id="rId29"/>
    <p:sldId id="286" r:id="rId30"/>
    <p:sldId id="287" r:id="rId31"/>
    <p:sldId id="288" r:id="rId32"/>
    <p:sldId id="290" r:id="rId33"/>
    <p:sldId id="289" r:id="rId34"/>
    <p:sldId id="329" r:id="rId35"/>
    <p:sldId id="330" r:id="rId36"/>
    <p:sldId id="331" r:id="rId37"/>
    <p:sldId id="332" r:id="rId38"/>
    <p:sldId id="293" r:id="rId39"/>
    <p:sldId id="294" r:id="rId40"/>
    <p:sldId id="295" r:id="rId41"/>
    <p:sldId id="296" r:id="rId42"/>
    <p:sldId id="298" r:id="rId43"/>
    <p:sldId id="299" r:id="rId44"/>
    <p:sldId id="297" r:id="rId45"/>
    <p:sldId id="314" r:id="rId46"/>
    <p:sldId id="315" r:id="rId47"/>
    <p:sldId id="320" r:id="rId48"/>
    <p:sldId id="316" r:id="rId49"/>
    <p:sldId id="317" r:id="rId50"/>
    <p:sldId id="318" r:id="rId51"/>
    <p:sldId id="319" r:id="rId52"/>
    <p:sldId id="301" r:id="rId53"/>
    <p:sldId id="322" r:id="rId54"/>
    <p:sldId id="321" r:id="rId55"/>
    <p:sldId id="323" r:id="rId56"/>
    <p:sldId id="303" r:id="rId57"/>
    <p:sldId id="324" r:id="rId58"/>
    <p:sldId id="300" r:id="rId59"/>
    <p:sldId id="302" r:id="rId60"/>
    <p:sldId id="308" r:id="rId61"/>
    <p:sldId id="325" r:id="rId62"/>
    <p:sldId id="326" r:id="rId63"/>
    <p:sldId id="327" r:id="rId64"/>
    <p:sldId id="333" r:id="rId65"/>
    <p:sldId id="335" r:id="rId66"/>
    <p:sldId id="334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2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A365-D2AC-49DD-9D99-5510DC460F96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4A909-E31A-483B-AE82-FE7F748A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r>
              <a:rPr lang="en-US" baseline="0" dirty="0" smtClean="0"/>
              <a:t> cardboard viewer: http://www.cs.middlebury.edu/~schar/mondrian/viewing-n.php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4A909-E31A-483B-AE82-FE7F748ADA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5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4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1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2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9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6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9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4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855EA-0A9A-4BB4-9A1F-A8CFC6EB93BB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AA6AB-C66C-430C-B399-9843EB804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3.png"/><Relationship Id="rId18" Type="http://schemas.openxmlformats.org/officeDocument/2006/relationships/image" Target="../media/image94.png"/><Relationship Id="rId3" Type="http://schemas.openxmlformats.org/officeDocument/2006/relationships/image" Target="../media/image58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67.png"/><Relationship Id="rId25" Type="http://schemas.openxmlformats.org/officeDocument/2006/relationships/image" Target="../media/image100.png"/><Relationship Id="rId2" Type="http://schemas.openxmlformats.org/officeDocument/2006/relationships/image" Target="../media/image85.jpg"/><Relationship Id="rId16" Type="http://schemas.openxmlformats.org/officeDocument/2006/relationships/image" Target="../media/image9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70.png"/><Relationship Id="rId24" Type="http://schemas.openxmlformats.org/officeDocument/2006/relationships/image" Target="../media/image99.png"/><Relationship Id="rId5" Type="http://schemas.openxmlformats.org/officeDocument/2006/relationships/image" Target="../media/image87.png"/><Relationship Id="rId15" Type="http://schemas.openxmlformats.org/officeDocument/2006/relationships/image" Target="../media/image60.png"/><Relationship Id="rId23" Type="http://schemas.openxmlformats.org/officeDocument/2006/relationships/image" Target="../media/image98.png"/><Relationship Id="rId10" Type="http://schemas.openxmlformats.org/officeDocument/2006/relationships/image" Target="../media/image90.png"/><Relationship Id="rId19" Type="http://schemas.openxmlformats.org/officeDocument/2006/relationships/image" Target="../media/image95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Relationship Id="rId14" Type="http://schemas.openxmlformats.org/officeDocument/2006/relationships/image" Target="../media/image92.png"/><Relationship Id="rId22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0.png"/><Relationship Id="rId18" Type="http://schemas.openxmlformats.org/officeDocument/2006/relationships/image" Target="../media/image96.png"/><Relationship Id="rId3" Type="http://schemas.openxmlformats.org/officeDocument/2006/relationships/image" Target="../media/image58.png"/><Relationship Id="rId21" Type="http://schemas.openxmlformats.org/officeDocument/2006/relationships/image" Target="../media/image100.png"/><Relationship Id="rId7" Type="http://schemas.openxmlformats.org/officeDocument/2006/relationships/image" Target="../media/image72.png"/><Relationship Id="rId12" Type="http://schemas.openxmlformats.org/officeDocument/2006/relationships/image" Target="../media/image92.png"/><Relationship Id="rId17" Type="http://schemas.openxmlformats.org/officeDocument/2006/relationships/image" Target="../media/image65.png"/><Relationship Id="rId2" Type="http://schemas.openxmlformats.org/officeDocument/2006/relationships/image" Target="../media/image85.jp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5" Type="http://schemas.openxmlformats.org/officeDocument/2006/relationships/image" Target="../media/image67.png"/><Relationship Id="rId10" Type="http://schemas.openxmlformats.org/officeDocument/2006/relationships/image" Target="../media/image91.png"/><Relationship Id="rId19" Type="http://schemas.openxmlformats.org/officeDocument/2006/relationships/image" Target="../media/image97.png"/><Relationship Id="rId4" Type="http://schemas.openxmlformats.org/officeDocument/2006/relationships/image" Target="../media/image86.png"/><Relationship Id="rId9" Type="http://schemas.openxmlformats.org/officeDocument/2006/relationships/image" Target="../media/image70.png"/><Relationship Id="rId1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115.png"/><Relationship Id="rId3" Type="http://schemas.openxmlformats.org/officeDocument/2006/relationships/image" Target="../media/image102.png"/><Relationship Id="rId21" Type="http://schemas.openxmlformats.org/officeDocument/2006/relationships/image" Target="../media/image118.png"/><Relationship Id="rId7" Type="http://schemas.openxmlformats.org/officeDocument/2006/relationships/image" Target="../media/image106.png"/><Relationship Id="rId12" Type="http://schemas.openxmlformats.org/officeDocument/2006/relationships/image" Target="../media/image81.png"/><Relationship Id="rId17" Type="http://schemas.openxmlformats.org/officeDocument/2006/relationships/image" Target="../media/image114.png"/><Relationship Id="rId2" Type="http://schemas.openxmlformats.org/officeDocument/2006/relationships/image" Target="../media/image101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79.png"/><Relationship Id="rId23" Type="http://schemas.openxmlformats.org/officeDocument/2006/relationships/image" Target="../media/image120.png"/><Relationship Id="rId10" Type="http://schemas.openxmlformats.org/officeDocument/2006/relationships/image" Target="../media/image109.png"/><Relationship Id="rId19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2.png"/><Relationship Id="rId22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79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81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New Ideas for Stereo Matching of Untextured Scenes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Daniel Scharstein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Middlebury College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180029" y="118646"/>
            <a:ext cx="2784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TU Darmstadt,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August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18,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2017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0863" y="6477000"/>
            <a:ext cx="7675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This work is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supported by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NSF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grant  IIS-0917109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43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Challenging: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Thin structures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 resolution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Limited computing resources</a:t>
            </a:r>
          </a:p>
          <a:p>
            <a:r>
              <a:rPr lang="en-US" b="1" dirty="0" smtClean="0"/>
              <a:t>Untextured regions</a:t>
            </a:r>
          </a:p>
        </p:txBody>
      </p:sp>
    </p:spTree>
    <p:extLst>
      <p:ext uri="{BB962C8B-B14F-4D97-AF65-F5344CB8AC3E}">
        <p14:creationId xmlns:p14="http://schemas.microsoft.com/office/powerpoint/2010/main" val="32765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Talks in One!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Semi-Global Stereo Matching with Surface Orientation Priors</a:t>
            </a:r>
          </a:p>
          <a:p>
            <a:pPr marL="0" indent="0">
              <a:buNone/>
            </a:pPr>
            <a:r>
              <a:rPr lang="en-US" dirty="0" smtClean="0"/>
              <a:t>D. Scharstein, S. Sinha, T. </a:t>
            </a:r>
            <a:r>
              <a:rPr lang="en-US" dirty="0" err="1" smtClean="0"/>
              <a:t>Taniai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Submitted to 3DV 2017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Mondrian Stereo</a:t>
            </a:r>
          </a:p>
          <a:p>
            <a:pPr marL="0" indent="0">
              <a:buNone/>
            </a:pPr>
            <a:r>
              <a:rPr lang="en-US" dirty="0" smtClean="0"/>
              <a:t>D. </a:t>
            </a:r>
            <a:r>
              <a:rPr lang="en-US" dirty="0" err="1" smtClean="0"/>
              <a:t>Quenneville</a:t>
            </a:r>
            <a:r>
              <a:rPr lang="en-US" dirty="0" smtClean="0"/>
              <a:t> and D. Scharstein</a:t>
            </a:r>
          </a:p>
          <a:p>
            <a:pPr marL="0" indent="0">
              <a:buNone/>
            </a:pPr>
            <a:r>
              <a:rPr lang="en-US" dirty="0" smtClean="0"/>
              <a:t>To appear at ICIP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1: SGM-P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SGM with surface orientation priors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SGM </a:t>
            </a:r>
            <a:r>
              <a:rPr lang="en-US" sz="3600" dirty="0" smtClean="0"/>
              <a:t>[</a:t>
            </a:r>
            <a:r>
              <a:rPr lang="en-US" sz="3600" dirty="0" err="1" smtClean="0"/>
              <a:t>Hirschmüller</a:t>
            </a:r>
            <a:r>
              <a:rPr lang="en-US" sz="3600" dirty="0" smtClean="0"/>
              <a:t> 2005]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638800" cy="3581400"/>
          </a:xfrm>
        </p:spPr>
        <p:txBody>
          <a:bodyPr/>
          <a:lstStyle/>
          <a:p>
            <a:r>
              <a:rPr lang="en-US" dirty="0" smtClean="0"/>
              <a:t>Most successful practical stereo </a:t>
            </a:r>
            <a:r>
              <a:rPr lang="en-US" dirty="0" smtClean="0"/>
              <a:t>method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11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irche Seef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37744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SGM </a:t>
            </a:r>
            <a:r>
              <a:rPr lang="en-US" sz="3600" dirty="0" smtClean="0"/>
              <a:t>[</a:t>
            </a:r>
            <a:r>
              <a:rPr lang="en-US" sz="3600" dirty="0" err="1" smtClean="0"/>
              <a:t>Hirschmüller</a:t>
            </a:r>
            <a:r>
              <a:rPr lang="en-US" sz="3600" dirty="0" smtClean="0"/>
              <a:t> 2005]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638800" cy="3581400"/>
          </a:xfrm>
        </p:spPr>
        <p:txBody>
          <a:bodyPr/>
          <a:lstStyle/>
          <a:p>
            <a:r>
              <a:rPr lang="en-US" dirty="0" smtClean="0"/>
              <a:t>Most successful practical stereo method</a:t>
            </a:r>
          </a:p>
          <a:p>
            <a:r>
              <a:rPr lang="en-US" dirty="0" smtClean="0"/>
              <a:t>Used in photogrammetry, assisted driving, robotics, …</a:t>
            </a:r>
            <a:endParaRPr lang="en-US" dirty="0"/>
          </a:p>
        </p:txBody>
      </p:sp>
      <p:pic>
        <p:nvPicPr>
          <p:cNvPr id="10244" name="Picture 4" descr="http://roboception.com/wp-content/uploads/2017/04/visard_65_agilus_schunk_allradius_titelbild_02-m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3016763" cy="25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_150270413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267200"/>
            <a:ext cx="5181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0" y="6553200"/>
            <a:ext cx="1702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Drory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al. 2014]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Approximates 2D MRF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using 1D optimization</a:t>
            </a:r>
          </a:p>
          <a:p>
            <a:pPr marL="0" indent="0">
              <a:buNone/>
            </a:pPr>
            <a:r>
              <a:rPr lang="en-US" dirty="0" smtClean="0"/>
              <a:t>along 8 cardinal directions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43150"/>
            <a:ext cx="7239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673876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5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First-order smoothness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Problem: fronto-parallel bias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→ errors in untextured slanted regions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61055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1171" y="838200"/>
            <a:ext cx="3537793" cy="2819400"/>
            <a:chOff x="609600" y="457200"/>
            <a:chExt cx="3810000" cy="30363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57200"/>
              <a:ext cx="3810000" cy="26289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57218" y="3124200"/>
              <a:ext cx="1714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Left input image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5036" y="838200"/>
            <a:ext cx="3537793" cy="2819400"/>
            <a:chOff x="4648200" y="457200"/>
            <a:chExt cx="3810000" cy="30363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457200"/>
              <a:ext cx="3810000" cy="26289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23452" y="3124200"/>
              <a:ext cx="1459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GT disparities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1171" y="3962400"/>
            <a:ext cx="3537793" cy="2845787"/>
            <a:chOff x="625820" y="3657600"/>
            <a:chExt cx="3810000" cy="30647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20" y="3657600"/>
              <a:ext cx="3810000" cy="2628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00754" y="6324600"/>
              <a:ext cx="2860134" cy="39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SGM @ </a:t>
              </a:r>
              <a:r>
                <a:rPr lang="en-US" dirty="0"/>
                <a:t>q</a:t>
              </a:r>
              <a:r>
                <a:rPr lang="en-US" dirty="0" smtClean="0"/>
                <a:t>uarter resolution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15036" y="3962400"/>
            <a:ext cx="3537793" cy="2845787"/>
            <a:chOff x="4648200" y="3657600"/>
            <a:chExt cx="3810000" cy="30647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3657600"/>
              <a:ext cx="3810000" cy="2628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41893" y="6324600"/>
              <a:ext cx="2422611" cy="39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SGM @ </a:t>
              </a:r>
              <a:r>
                <a:rPr lang="en-US" dirty="0"/>
                <a:t>f</a:t>
              </a:r>
              <a:r>
                <a:rPr lang="en-US" dirty="0" smtClean="0"/>
                <a:t>ull resolution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41271" y="152400"/>
            <a:ext cx="486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Example: Adirondack image pair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SGM-P: </a:t>
            </a:r>
            <a:r>
              <a:rPr lang="en-US" sz="4000" dirty="0" smtClean="0"/>
              <a:t>SGM with orientation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What if we had hypotheses about surface slant?</a:t>
            </a:r>
          </a:p>
          <a:p>
            <a:r>
              <a:rPr lang="en-US" dirty="0" smtClean="0"/>
              <a:t>Replace fronto-parallel bias with bias </a:t>
            </a:r>
            <a:br>
              <a:rPr lang="en-US" dirty="0" smtClean="0"/>
            </a:br>
            <a:r>
              <a:rPr lang="en-US" dirty="0" smtClean="0"/>
              <a:t>parallel to surface</a:t>
            </a:r>
          </a:p>
          <a:p>
            <a:r>
              <a:rPr lang="en-US" dirty="0" smtClean="0"/>
              <a:t>Key idea:</a:t>
            </a:r>
          </a:p>
          <a:p>
            <a:pPr marL="457200" lvl="1" indent="0">
              <a:buNone/>
            </a:pPr>
            <a:r>
              <a:rPr lang="en-US" b="1" i="1" dirty="0" smtClean="0"/>
              <a:t>rasterize </a:t>
            </a:r>
            <a:r>
              <a:rPr lang="en-US" b="1" dirty="0" smtClean="0"/>
              <a:t>disparity surface prior </a:t>
            </a:r>
            <a:r>
              <a:rPr lang="en-US" dirty="0" smtClean="0"/>
              <a:t>(at arbitrary depth)</a:t>
            </a:r>
          </a:p>
          <a:p>
            <a:pPr marL="457200" lvl="1" indent="0">
              <a:buNone/>
            </a:pPr>
            <a:r>
              <a:rPr lang="en-US" b="1" dirty="0"/>
              <a:t>a</a:t>
            </a:r>
            <a:r>
              <a:rPr lang="en-US" b="1" dirty="0" smtClean="0"/>
              <a:t>djust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V(d, d’) </a:t>
            </a:r>
            <a:r>
              <a:rPr lang="en-US" b="1" dirty="0" smtClean="0"/>
              <a:t>to follow discrete “jumps”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42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orientation priors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7" y="1409700"/>
            <a:ext cx="857910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5943600"/>
            <a:ext cx="5343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5934635"/>
            <a:ext cx="502024" cy="618565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53000" y="5029201"/>
            <a:ext cx="3886200" cy="457200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8200" y="1295400"/>
            <a:ext cx="43434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work with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722437"/>
            <a:ext cx="6400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Sudipta</a:t>
            </a:r>
            <a:r>
              <a:rPr lang="en-US" dirty="0" smtClean="0"/>
              <a:t> Sinha, MSR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Tatsunori</a:t>
            </a:r>
            <a:r>
              <a:rPr lang="en-US" dirty="0" smtClean="0"/>
              <a:t> </a:t>
            </a:r>
            <a:r>
              <a:rPr lang="en-US" dirty="0" err="1" smtClean="0"/>
              <a:t>Taniai</a:t>
            </a:r>
            <a:r>
              <a:rPr lang="en-US" dirty="0" smtClean="0"/>
              <a:t>, U Tokyo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Dylan </a:t>
            </a:r>
            <a:r>
              <a:rPr lang="en-US" dirty="0" err="1" smtClean="0"/>
              <a:t>Quenneville</a:t>
            </a:r>
            <a:r>
              <a:rPr lang="en-US" dirty="0" smtClean="0"/>
              <a:t> ’18</a:t>
            </a:r>
            <a:endParaRPr lang="en-US" dirty="0"/>
          </a:p>
        </p:txBody>
      </p:sp>
      <p:pic>
        <p:nvPicPr>
          <p:cNvPr id="1026" name="Picture 2" descr="https://www.microsoft.com/en-us/research/wp-content/uploads/2017/03/avatar_user__1488911117-180x1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t="387" r="6239" b="6677"/>
          <a:stretch/>
        </p:blipFill>
        <p:spPr bwMode="auto">
          <a:xfrm>
            <a:off x="457200" y="1386839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aniai.space/my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t="8658" r="12283" b="30542"/>
          <a:stretch/>
        </p:blipFill>
        <p:spPr bwMode="auto">
          <a:xfrm>
            <a:off x="457202" y="3017520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s.middlebury.edu/~schar/dept/majors/18/quennevil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4937760"/>
            <a:ext cx="1463039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orientation priors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6" y="1371600"/>
            <a:ext cx="845542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8200" y="1295400"/>
            <a:ext cx="43434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5516654"/>
            <a:ext cx="6153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26745" y="5486400"/>
            <a:ext cx="1317810" cy="623044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81253" y="6248400"/>
            <a:ext cx="261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</a:t>
            </a:r>
            <a:r>
              <a:rPr lang="en-US" sz="2400" dirty="0" smtClean="0"/>
              <a:t>umps depend on </a:t>
            </a:r>
            <a:r>
              <a:rPr lang="en-US" sz="2400" i="1" dirty="0" smtClean="0"/>
              <a:t>d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32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get priors?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Matched features + triangulation</a:t>
            </a:r>
          </a:p>
          <a:p>
            <a:r>
              <a:rPr lang="en-US" dirty="0" smtClean="0"/>
              <a:t>Matched features + plane fitting</a:t>
            </a:r>
          </a:p>
          <a:p>
            <a:r>
              <a:rPr lang="en-US" dirty="0" smtClean="0"/>
              <a:t>Low-res matching + plane fitting</a:t>
            </a:r>
          </a:p>
          <a:p>
            <a:r>
              <a:rPr lang="en-US" dirty="0" smtClean="0"/>
              <a:t>Semantic analysis</a:t>
            </a:r>
          </a:p>
          <a:p>
            <a:r>
              <a:rPr lang="en-US" dirty="0" smtClean="0"/>
              <a:t>Manhattan-world assumptions</a:t>
            </a:r>
          </a:p>
          <a:p>
            <a:r>
              <a:rPr lang="en-US" dirty="0" smtClean="0"/>
              <a:t>Other sensors (depth cameras, …)</a:t>
            </a:r>
          </a:p>
        </p:txBody>
      </p:sp>
    </p:spTree>
    <p:extLst>
      <p:ext uri="{BB962C8B-B14F-4D97-AF65-F5344CB8AC3E}">
        <p14:creationId xmlns:p14="http://schemas.microsoft.com/office/powerpoint/2010/main" val="8617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get priors?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Matched features + triangulation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Matched features + plane fitting</a:t>
            </a:r>
          </a:p>
          <a:p>
            <a:r>
              <a:rPr lang="en-US" b="1" dirty="0" smtClean="0"/>
              <a:t>Low-res matching + plane fitting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Semantic analysis</a:t>
            </a:r>
          </a:p>
          <a:p>
            <a:r>
              <a:rPr lang="en-US" b="1" dirty="0" smtClean="0"/>
              <a:t>Manhattan-world assumptions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Other sensors (depth cameras, …)</a:t>
            </a:r>
          </a:p>
          <a:p>
            <a:endParaRPr lang="en-US" sz="1600" dirty="0"/>
          </a:p>
          <a:p>
            <a:r>
              <a:rPr lang="en-US" b="1" dirty="0" smtClean="0"/>
              <a:t>GT oracles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43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variants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391400" cy="47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506070"/>
            <a:ext cx="7620000" cy="25908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5840505"/>
            <a:ext cx="7467600" cy="457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2" y="137160"/>
            <a:ext cx="8523797" cy="65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0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" y="1524000"/>
            <a:ext cx="854165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" y="1524000"/>
            <a:ext cx="914109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" y="1524000"/>
            <a:ext cx="914109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8499"/>
            <a:ext cx="8290753" cy="478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2" y="1143000"/>
            <a:ext cx="885327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How about surface normal priors?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339850"/>
            <a:ext cx="69024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4" y="4267200"/>
            <a:ext cx="7147816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371600"/>
            <a:ext cx="36576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4114800"/>
            <a:ext cx="36576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1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 smtClean="0"/>
              <a:t>Huge progress in stereo over last 20 years …</a:t>
            </a:r>
          </a:p>
        </p:txBody>
      </p:sp>
    </p:spTree>
    <p:extLst>
      <p:ext uri="{BB962C8B-B14F-4D97-AF65-F5344CB8AC3E}">
        <p14:creationId xmlns:p14="http://schemas.microsoft.com/office/powerpoint/2010/main" val="12301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191000" cy="1630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Manhattan-world priors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"/>
            <a:ext cx="3657600" cy="2119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3657600" cy="2119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0"/>
            <a:ext cx="3657600" cy="2119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42448"/>
            <a:ext cx="3657600" cy="211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3657600" cy="2119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990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9187" y="4631870"/>
            <a:ext cx="506184" cy="19866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75816" y="4648201"/>
            <a:ext cx="963384" cy="1905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48200" y="3135868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SGM-</a:t>
            </a:r>
          </a:p>
          <a:p>
            <a:r>
              <a:rPr lang="en-US" dirty="0" err="1" smtClean="0"/>
              <a:t>EPi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5334000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SGM-</a:t>
            </a:r>
          </a:p>
          <a:p>
            <a:r>
              <a:rPr lang="en-US" dirty="0" smtClean="0"/>
              <a:t>MW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6260068"/>
            <a:ext cx="340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estimates [Lee et al. 2009]</a:t>
            </a:r>
          </a:p>
        </p:txBody>
      </p:sp>
    </p:spTree>
    <p:extLst>
      <p:ext uri="{BB962C8B-B14F-4D97-AF65-F5344CB8AC3E}">
        <p14:creationId xmlns:p14="http://schemas.microsoft.com/office/powerpoint/2010/main" val="38180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191000" cy="1630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Manhattan-world priors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3597"/>
            <a:ext cx="3657600" cy="2117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3397"/>
            <a:ext cx="3657600" cy="2117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3197"/>
            <a:ext cx="3657600" cy="2117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43645"/>
            <a:ext cx="3657600" cy="2117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5997"/>
            <a:ext cx="3657600" cy="2117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990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34646" y="4594861"/>
            <a:ext cx="871944" cy="4876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4610" y="5604510"/>
            <a:ext cx="1618704" cy="1070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48200" y="3135868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SGM-</a:t>
            </a:r>
          </a:p>
          <a:p>
            <a:r>
              <a:rPr lang="en-US" dirty="0" err="1" smtClean="0"/>
              <a:t>EPi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5334000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SGM-</a:t>
            </a:r>
          </a:p>
          <a:p>
            <a:r>
              <a:rPr lang="en-US" dirty="0" smtClean="0"/>
              <a:t>MW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6260068"/>
            <a:ext cx="340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estimates [Lee et al. 2009]</a:t>
            </a:r>
          </a:p>
        </p:txBody>
      </p:sp>
    </p:spTree>
    <p:extLst>
      <p:ext uri="{BB962C8B-B14F-4D97-AF65-F5344CB8AC3E}">
        <p14:creationId xmlns:p14="http://schemas.microsoft.com/office/powerpoint/2010/main" val="23789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SGM-P has minimal </a:t>
            </a:r>
            <a:r>
              <a:rPr lang="en-US" dirty="0" smtClean="0"/>
              <a:t>overhead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8332"/>
            <a:ext cx="8229600" cy="3469698"/>
          </a:xfrm>
        </p:spPr>
      </p:pic>
    </p:spTree>
    <p:extLst>
      <p:ext uri="{BB962C8B-B14F-4D97-AF65-F5344CB8AC3E}">
        <p14:creationId xmlns:p14="http://schemas.microsoft.com/office/powerpoint/2010/main" val="9793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(part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Defined SGM-P, simple extension to SGM</a:t>
            </a:r>
          </a:p>
          <a:p>
            <a:r>
              <a:rPr lang="en-US" dirty="0" smtClean="0"/>
              <a:t>Utilizes precomputed 2D or 3D orientation priors</a:t>
            </a:r>
          </a:p>
          <a:p>
            <a:r>
              <a:rPr lang="en-US" dirty="0" smtClean="0"/>
              <a:t>Priors can be obtained in many ways</a:t>
            </a:r>
          </a:p>
          <a:p>
            <a:r>
              <a:rPr lang="en-US" dirty="0" smtClean="0"/>
              <a:t>Soft constraint, doesn’t hurt performance</a:t>
            </a:r>
          </a:p>
          <a:p>
            <a:r>
              <a:rPr lang="en-US" dirty="0" smtClean="0"/>
              <a:t>Huge performance gains for slanted untextured scenes</a:t>
            </a:r>
          </a:p>
          <a:p>
            <a:r>
              <a:rPr lang="en-US" dirty="0" smtClean="0"/>
              <a:t>Minimal runtime overhead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better smoothness priors enough?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381000"/>
            <a:ext cx="4023360" cy="2826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3650230"/>
            <a:ext cx="4023360" cy="2826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0230"/>
            <a:ext cx="4023360" cy="2826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81000"/>
            <a:ext cx="4023360" cy="2826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4523" y="3200400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 (blurry)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0162" y="6477000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LW-CNN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5194" y="64770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3DMST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5296" y="3200400"/>
            <a:ext cx="184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Plants L (zoomed)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381006"/>
            <a:ext cx="4023360" cy="28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3650236"/>
            <a:ext cx="4023360" cy="2826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0236"/>
            <a:ext cx="4023360" cy="282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81006"/>
            <a:ext cx="4023360" cy="2826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4520" y="3200400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GT (blurry)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0162" y="6477000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LW-CNN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5193" y="64770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3DMST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3662" y="3200400"/>
            <a:ext cx="211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Staircase L (zoomed)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better smoothness priors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→ </a:t>
            </a:r>
            <a:r>
              <a:rPr lang="en-US" dirty="0" smtClean="0"/>
              <a:t>Also need to reason about</a:t>
            </a:r>
          </a:p>
          <a:p>
            <a:pPr lvl="1"/>
            <a:r>
              <a:rPr lang="en-US" dirty="0" smtClean="0"/>
              <a:t>segment color</a:t>
            </a:r>
          </a:p>
          <a:p>
            <a:pPr lvl="1"/>
            <a:r>
              <a:rPr lang="en-US" dirty="0" smtClean="0"/>
              <a:t>occlusion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2: Mondrian Stereo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if the world is completely untextured?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http://uploads2.wikiart.org/images/piet-mondrian/composition-a-19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b="79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3682" y="6488668"/>
            <a:ext cx="360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Piet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Mondrian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Composition 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1923</a:t>
            </a:r>
          </a:p>
        </p:txBody>
      </p:sp>
    </p:spTree>
    <p:extLst>
      <p:ext uri="{BB962C8B-B14F-4D97-AF65-F5344CB8AC3E}">
        <p14:creationId xmlns:p14="http://schemas.microsoft.com/office/powerpoint/2010/main" val="28222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 smtClean="0"/>
              <a:t>Huge progress in stereo over last 20 years 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" t="613" r="490" b="634"/>
          <a:stretch/>
        </p:blipFill>
        <p:spPr bwMode="auto">
          <a:xfrm>
            <a:off x="4659941" y="3505200"/>
            <a:ext cx="3493459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vision.middlebury.edu/stereo/eval/newEval/tsukuba/im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3527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51460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1990s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962259" y="6096000"/>
            <a:ext cx="1951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Okutomi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al. 1996]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2604" y="34406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552330" y="829235"/>
            <a:ext cx="662361" cy="2935940"/>
            <a:chOff x="8552330" y="829235"/>
            <a:chExt cx="662361" cy="2935940"/>
          </a:xfrm>
        </p:grpSpPr>
        <p:sp>
          <p:nvSpPr>
            <p:cNvPr id="3" name="Rectangle 2"/>
            <p:cNvSpPr/>
            <p:nvPr/>
          </p:nvSpPr>
          <p:spPr>
            <a:xfrm>
              <a:off x="8839200" y="1143000"/>
              <a:ext cx="228600" cy="2286000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45070" y="829235"/>
              <a:ext cx="441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far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2330" y="3395843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close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90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2604" y="34406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552330" y="829235"/>
            <a:ext cx="662361" cy="2935940"/>
            <a:chOff x="8552330" y="829235"/>
            <a:chExt cx="662361" cy="2935940"/>
          </a:xfrm>
        </p:grpSpPr>
        <p:sp>
          <p:nvSpPr>
            <p:cNvPr id="8" name="Rectangle 7"/>
            <p:cNvSpPr/>
            <p:nvPr/>
          </p:nvSpPr>
          <p:spPr>
            <a:xfrm>
              <a:off x="8839200" y="1143000"/>
              <a:ext cx="228600" cy="2286000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45070" y="829235"/>
              <a:ext cx="441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far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52330" y="3395843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close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9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 smtClean="0"/>
              <a:t>Huge progress in stereo over last 20 years …</a:t>
            </a:r>
          </a:p>
        </p:txBody>
      </p:sp>
      <p:pic>
        <p:nvPicPr>
          <p:cNvPr id="2052" name="Picture 4" descr="http://vision.middlebury.edu/stereo/eval/newEval/tsukuba/im3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3527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ision.middlebury.edu/stereo/eval/newEval/imagedirs/tsukuba/results/alg12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3527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514600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1990s  …</a:t>
            </a:r>
            <a:r>
              <a:rPr lang="en-US" sz="3200" dirty="0" smtClean="0"/>
              <a:t>  2000s</a:t>
            </a:r>
            <a:endParaRPr lang="en-US" sz="3200" dirty="0"/>
          </a:p>
        </p:txBody>
      </p:sp>
      <p:pic>
        <p:nvPicPr>
          <p:cNvPr id="7" name="Picture 2" descr="http://vision.middlebury.edu/stereo/eval/newEval/imagedirs/teddy/results/alg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200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vision.middlebury.edu/stereo/eval/newEval/teddy/im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200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2259" y="6248400"/>
            <a:ext cx="216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[Bleyer &amp;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Gelautz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2004]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8029"/>
            <a:ext cx="4023360" cy="2253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8029"/>
            <a:ext cx="4023360" cy="225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14089"/>
            <a:ext cx="4023360" cy="2253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14089"/>
            <a:ext cx="4023360" cy="2253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148029"/>
            <a:ext cx="4023358" cy="2253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8029"/>
            <a:ext cx="4023360" cy="225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14089"/>
            <a:ext cx="4023360" cy="2253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14089"/>
            <a:ext cx="4023360" cy="2253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5" name="Picture 6" descr="http://www.cs.middlebury.edu/~dquenneville/mondrian/spring-symposium2017/disp0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0" y="3909060"/>
            <a:ext cx="402336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8777" y="3429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4023360" cy="2263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4023360" cy="226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9060"/>
            <a:ext cx="4023360" cy="226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909060"/>
            <a:ext cx="402336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604" y="34290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96649" y="6260068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1" y="6260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SGM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5152" y="34290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 smtClean="0"/>
              <a:t>Huge progress in stereo over last 20 years …</a:t>
            </a:r>
          </a:p>
        </p:txBody>
      </p:sp>
      <p:pic>
        <p:nvPicPr>
          <p:cNvPr id="2052" name="Picture 4" descr="http://vision.middlebury.edu/stereo/eval/newEval/tsukuba/im3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3527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ision.middlebury.edu/stereo/eval/newEval/imagedirs/tsukuba/results/alg12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3527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514600"/>
            <a:ext cx="4317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1990s  …  2000s  …</a:t>
            </a:r>
            <a:r>
              <a:rPr lang="en-US" sz="3200" dirty="0" smtClean="0"/>
              <a:t>  2017</a:t>
            </a:r>
            <a:endParaRPr lang="en-US" sz="3200" dirty="0"/>
          </a:p>
        </p:txBody>
      </p:sp>
      <p:pic>
        <p:nvPicPr>
          <p:cNvPr id="7" name="Picture 2" descr="http://vision.middlebury.edu/stereo/eval/newEval/imagedirs/teddy/results/alg05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200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vision.middlebury.edu/stereo/eval/newEval/teddy/im2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200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vision.middlebury.edu/stereo/results3/outputs/alg0047/training/Motorcycle/disp-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90543"/>
            <a:ext cx="3625755" cy="24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ision.middlebury.edu/stereo/datasets3/training/Motorcycle/im0-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1"/>
            <a:ext cx="3639401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2259" y="6096000"/>
            <a:ext cx="17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Taniai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et al. 2017]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Mondrian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write an algorithm to solve these “pathological cases</a:t>
            </a:r>
            <a:r>
              <a:rPr lang="en-US" dirty="0" smtClean="0"/>
              <a:t>”?</a:t>
            </a:r>
          </a:p>
          <a:p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smtClean="0"/>
              <a:t>if so, what can we learn that will help us improve </a:t>
            </a:r>
            <a:r>
              <a:rPr lang="en-US" dirty="0" smtClean="0"/>
              <a:t>real </a:t>
            </a:r>
            <a:r>
              <a:rPr lang="en-US" dirty="0" smtClean="0"/>
              <a:t>stereo algorithms?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color 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and match color edges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Fit planes to matched edges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 </a:t>
            </a:r>
            <a:r>
              <a:rPr lang="en-US" i="1" dirty="0" smtClean="0"/>
              <a:t>edge ownership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67200"/>
            <a:ext cx="36576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6720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Ownership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is owned by both adjacent surfaces</a:t>
            </a:r>
          </a:p>
          <a:p>
            <a:pPr lvl="1"/>
            <a:r>
              <a:rPr lang="en-US" dirty="0" smtClean="0"/>
              <a:t>Color edge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Surface crease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Edge is owned by only one surface</a:t>
            </a:r>
          </a:p>
          <a:p>
            <a:pPr lvl="1"/>
            <a:r>
              <a:rPr lang="en-US" dirty="0" smtClean="0"/>
              <a:t>Occlusion (depth) edge</a:t>
            </a:r>
            <a:endParaRPr lang="en-US" dirty="0"/>
          </a:p>
        </p:txBody>
      </p:sp>
      <p:sp>
        <p:nvSpPr>
          <p:cNvPr id="5" name="Chord 4"/>
          <p:cNvSpPr/>
          <p:nvPr/>
        </p:nvSpPr>
        <p:spPr>
          <a:xfrm>
            <a:off x="4495800" y="2419535"/>
            <a:ext cx="193184" cy="190130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619597" y="2514600"/>
            <a:ext cx="8057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33800" y="2514600"/>
            <a:ext cx="88491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ord 8"/>
          <p:cNvSpPr/>
          <p:nvPr/>
        </p:nvSpPr>
        <p:spPr>
          <a:xfrm flipH="1">
            <a:off x="4543764" y="2415209"/>
            <a:ext cx="201970" cy="198778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hord 22"/>
          <p:cNvSpPr/>
          <p:nvPr/>
        </p:nvSpPr>
        <p:spPr>
          <a:xfrm>
            <a:off x="4495800" y="3410135"/>
            <a:ext cx="193184" cy="190130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619597" y="3503295"/>
            <a:ext cx="790603" cy="457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657600" y="3505200"/>
            <a:ext cx="961118" cy="3048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hord 25"/>
          <p:cNvSpPr/>
          <p:nvPr/>
        </p:nvSpPr>
        <p:spPr>
          <a:xfrm flipH="1">
            <a:off x="4546048" y="3411868"/>
            <a:ext cx="197402" cy="194280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ord 26"/>
          <p:cNvSpPr/>
          <p:nvPr/>
        </p:nvSpPr>
        <p:spPr>
          <a:xfrm>
            <a:off x="2286000" y="5924735"/>
            <a:ext cx="193184" cy="190130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2409797" y="5562600"/>
            <a:ext cx="8057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6019800"/>
            <a:ext cx="884918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5932018"/>
            <a:ext cx="990600" cy="152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414211" y="5482389"/>
            <a:ext cx="1065921" cy="1524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hord 33"/>
          <p:cNvSpPr/>
          <p:nvPr/>
        </p:nvSpPr>
        <p:spPr>
          <a:xfrm flipH="1">
            <a:off x="6412958" y="5844232"/>
            <a:ext cx="178388" cy="175568"/>
          </a:xfrm>
          <a:prstGeom prst="chord">
            <a:avLst>
              <a:gd name="adj1" fmla="val 5452187"/>
              <a:gd name="adj2" fmla="val 1618989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6481011" y="5470356"/>
            <a:ext cx="0" cy="457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407920" y="5566410"/>
            <a:ext cx="0" cy="457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01593" y="5131386"/>
            <a:ext cx="526114" cy="43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far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986732" y="6274386"/>
            <a:ext cx="776268" cy="43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close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276413" y="5436188"/>
            <a:ext cx="15119" cy="8879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50" grpId="0"/>
      <p:bldP spid="5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Ownership</a:t>
            </a:r>
            <a:endParaRPr lang="en-US" dirty="0"/>
          </a:p>
        </p:txBody>
      </p:sp>
      <p:grpSp>
        <p:nvGrpSpPr>
          <p:cNvPr id="163" name="Group 162"/>
          <p:cNvGrpSpPr/>
          <p:nvPr/>
        </p:nvGrpSpPr>
        <p:grpSpPr>
          <a:xfrm>
            <a:off x="2830604" y="1747495"/>
            <a:ext cx="3493996" cy="2138705"/>
            <a:chOff x="457200" y="1366495"/>
            <a:chExt cx="3493996" cy="2138705"/>
          </a:xfrm>
        </p:grpSpPr>
        <p:sp>
          <p:nvSpPr>
            <p:cNvPr id="57" name="Rectangle 56"/>
            <p:cNvSpPr/>
            <p:nvPr/>
          </p:nvSpPr>
          <p:spPr>
            <a:xfrm>
              <a:off x="457200" y="1366495"/>
              <a:ext cx="1649943" cy="16499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30699" y="1754717"/>
              <a:ext cx="485277" cy="4852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57200" y="1997356"/>
              <a:ext cx="164994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096169" y="2995583"/>
              <a:ext cx="372005" cy="50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L</a:t>
              </a:r>
              <a:endParaRPr lang="en-US" sz="20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01253" y="1366495"/>
              <a:ext cx="1649943" cy="16499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883586" y="1754717"/>
              <a:ext cx="485277" cy="4852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2301253" y="1997356"/>
              <a:ext cx="164994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919805" y="2995583"/>
              <a:ext cx="412840" cy="50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R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990600" y="4278223"/>
            <a:ext cx="2020161" cy="1864789"/>
            <a:chOff x="1462920" y="4278223"/>
            <a:chExt cx="2020161" cy="1864789"/>
          </a:xfrm>
        </p:grpSpPr>
        <p:sp>
          <p:nvSpPr>
            <p:cNvPr id="65" name="Chord 64"/>
            <p:cNvSpPr/>
            <p:nvPr/>
          </p:nvSpPr>
          <p:spPr>
            <a:xfrm>
              <a:off x="2640786" y="5143721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714597" y="5208335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828800" y="5208335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191036" y="5208335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hord 68"/>
            <p:cNvSpPr/>
            <p:nvPr/>
          </p:nvSpPr>
          <p:spPr>
            <a:xfrm flipH="1">
              <a:off x="2657771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hord 69"/>
            <p:cNvSpPr/>
            <p:nvPr/>
          </p:nvSpPr>
          <p:spPr>
            <a:xfrm flipH="1">
              <a:off x="3127950" y="5143718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hord 70"/>
            <p:cNvSpPr/>
            <p:nvPr/>
          </p:nvSpPr>
          <p:spPr>
            <a:xfrm>
              <a:off x="3109079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62920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803698" y="4278223"/>
              <a:ext cx="526114" cy="431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far</a:t>
              </a:r>
              <a:endParaRPr lang="en-US" sz="14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03698" y="5616214"/>
              <a:ext cx="776268" cy="431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close</a:t>
              </a:r>
              <a:endParaRPr lang="en-US" sz="1400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28800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5400000">
              <a:off x="1003829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715476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829679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191915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713718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188736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3501085" y="4343400"/>
            <a:ext cx="2015823" cy="1799612"/>
            <a:chOff x="3501085" y="4343400"/>
            <a:chExt cx="2015823" cy="1799612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752761" y="5208335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876670" y="4633363"/>
              <a:ext cx="1640237" cy="19531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hord 74"/>
            <p:cNvSpPr/>
            <p:nvPr/>
          </p:nvSpPr>
          <p:spPr>
            <a:xfrm flipH="1">
              <a:off x="4695935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hord 75"/>
            <p:cNvSpPr/>
            <p:nvPr/>
          </p:nvSpPr>
          <p:spPr>
            <a:xfrm>
              <a:off x="5147243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1085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866965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rot="5400000">
              <a:off x="3041993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746863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861066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223302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748284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220269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6057918" y="4343400"/>
            <a:ext cx="2019282" cy="1799612"/>
            <a:chOff x="5539249" y="4343400"/>
            <a:chExt cx="2019282" cy="1799612"/>
          </a:xfrm>
        </p:grpSpPr>
        <p:sp>
          <p:nvSpPr>
            <p:cNvPr id="78" name="Chord 77"/>
            <p:cNvSpPr/>
            <p:nvPr/>
          </p:nvSpPr>
          <p:spPr>
            <a:xfrm>
              <a:off x="6717115" y="5143721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6442781" y="4609700"/>
              <a:ext cx="983866" cy="24263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905129" y="5208335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67365" y="5208335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hord 81"/>
            <p:cNvSpPr/>
            <p:nvPr/>
          </p:nvSpPr>
          <p:spPr>
            <a:xfrm flipH="1">
              <a:off x="7204279" y="5143718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39249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05129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5400000">
              <a:off x="5080158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790926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905129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267365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786449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261466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63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Resolving ambiguities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Assumption 1:</a:t>
            </a:r>
          </a:p>
          <a:p>
            <a:pPr marL="457200" lvl="1" indent="0">
              <a:buNone/>
            </a:pPr>
            <a:r>
              <a:rPr lang="en-US" dirty="0" smtClean="0"/>
              <a:t>In the absence of other evidence, each surface is assumed to be as close as possible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0600" y="4278223"/>
            <a:ext cx="2020161" cy="1864789"/>
            <a:chOff x="1462920" y="4278223"/>
            <a:chExt cx="2020161" cy="1864789"/>
          </a:xfrm>
        </p:grpSpPr>
        <p:sp>
          <p:nvSpPr>
            <p:cNvPr id="5" name="Chord 4"/>
            <p:cNvSpPr/>
            <p:nvPr/>
          </p:nvSpPr>
          <p:spPr>
            <a:xfrm>
              <a:off x="2640786" y="5143721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714597" y="5208335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828800" y="5208335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191036" y="5208335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hord 8"/>
            <p:cNvSpPr/>
            <p:nvPr/>
          </p:nvSpPr>
          <p:spPr>
            <a:xfrm flipH="1">
              <a:off x="2657771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hord 9"/>
            <p:cNvSpPr/>
            <p:nvPr/>
          </p:nvSpPr>
          <p:spPr>
            <a:xfrm flipH="1">
              <a:off x="3127950" y="5143718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hord 10"/>
            <p:cNvSpPr/>
            <p:nvPr/>
          </p:nvSpPr>
          <p:spPr>
            <a:xfrm>
              <a:off x="3109079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62920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3698" y="4278223"/>
              <a:ext cx="526114" cy="431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far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3698" y="5616214"/>
              <a:ext cx="776268" cy="431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close</a:t>
              </a:r>
              <a:endParaRPr lang="en-US" sz="1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28800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1003829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15476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829679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91915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13718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88736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501085" y="4343400"/>
            <a:ext cx="2015823" cy="1799612"/>
            <a:chOff x="3501085" y="4343400"/>
            <a:chExt cx="2015823" cy="179961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752761" y="5208335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876670" y="4633363"/>
              <a:ext cx="1640237" cy="19531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hord 24"/>
            <p:cNvSpPr/>
            <p:nvPr/>
          </p:nvSpPr>
          <p:spPr>
            <a:xfrm flipH="1">
              <a:off x="4695935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hord 25"/>
            <p:cNvSpPr/>
            <p:nvPr/>
          </p:nvSpPr>
          <p:spPr>
            <a:xfrm>
              <a:off x="5147243" y="5143719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01085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66965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3041993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746863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861066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23302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748284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20269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057918" y="4343400"/>
            <a:ext cx="2019282" cy="1799612"/>
            <a:chOff x="5539249" y="4343400"/>
            <a:chExt cx="2019282" cy="1799612"/>
          </a:xfrm>
        </p:grpSpPr>
        <p:sp>
          <p:nvSpPr>
            <p:cNvPr id="36" name="Chord 35"/>
            <p:cNvSpPr/>
            <p:nvPr/>
          </p:nvSpPr>
          <p:spPr>
            <a:xfrm>
              <a:off x="6717115" y="5143721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6442781" y="4609700"/>
              <a:ext cx="983866" cy="24263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905129" y="5208335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267365" y="5208335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hord 39"/>
            <p:cNvSpPr/>
            <p:nvPr/>
          </p:nvSpPr>
          <p:spPr>
            <a:xfrm flipH="1">
              <a:off x="7204279" y="5143718"/>
              <a:ext cx="131305" cy="129228"/>
            </a:xfrm>
            <a:prstGeom prst="chord">
              <a:avLst>
                <a:gd name="adj1" fmla="val 5452187"/>
                <a:gd name="adj2" fmla="val 16189894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9249" y="5605121"/>
              <a:ext cx="382214" cy="4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905129" y="4343400"/>
              <a:ext cx="1649943" cy="16499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>
              <a:off x="5080158" y="5168372"/>
              <a:ext cx="164994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790926" y="6092588"/>
              <a:ext cx="4705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905129" y="6092588"/>
              <a:ext cx="884918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267365" y="6091284"/>
              <a:ext cx="291166" cy="260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786449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261466" y="6042165"/>
              <a:ext cx="0" cy="10084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914400" y="4038600"/>
            <a:ext cx="2438400" cy="23622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Resolving ambiguities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Assumption 1:</a:t>
            </a:r>
          </a:p>
          <a:p>
            <a:pPr marL="457200" lvl="1" indent="0">
              <a:buNone/>
            </a:pPr>
            <a:r>
              <a:rPr lang="en-US" dirty="0" smtClean="0"/>
              <a:t>In the absence of other evidence, each surface is assumed to be as close as possible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/>
              <a:t>Assumption </a:t>
            </a:r>
            <a:r>
              <a:rPr lang="en-US" b="1" dirty="0" smtClean="0"/>
              <a:t>2:</a:t>
            </a:r>
            <a:endParaRPr lang="en-US" b="1" dirty="0"/>
          </a:p>
          <a:p>
            <a:pPr marL="457200" lvl="1" indent="0">
              <a:buNone/>
            </a:pPr>
            <a:r>
              <a:rPr lang="en-US" dirty="0" smtClean="0"/>
              <a:t>Prefer assigning disconnected segments with same color to same surface if valid occluder present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101593" y="5131386"/>
            <a:ext cx="526114" cy="43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far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986732" y="6274386"/>
            <a:ext cx="776268" cy="431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close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276413" y="5436188"/>
            <a:ext cx="15119" cy="8879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hord 52"/>
          <p:cNvSpPr/>
          <p:nvPr/>
        </p:nvSpPr>
        <p:spPr>
          <a:xfrm>
            <a:off x="1863666" y="6058121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1937477" y="6122735"/>
            <a:ext cx="470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95400" y="5791200"/>
            <a:ext cx="641198" cy="3315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413916" y="6122735"/>
            <a:ext cx="48168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hord 56"/>
          <p:cNvSpPr/>
          <p:nvPr/>
        </p:nvSpPr>
        <p:spPr>
          <a:xfrm flipH="1">
            <a:off x="1880651" y="6058119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hord 57"/>
          <p:cNvSpPr/>
          <p:nvPr/>
        </p:nvSpPr>
        <p:spPr>
          <a:xfrm flipH="1">
            <a:off x="2350830" y="6058118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>
            <a:off x="2331959" y="6058119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>
            <a:off x="2833311" y="6058212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2907122" y="6122826"/>
            <a:ext cx="470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383561" y="5867400"/>
            <a:ext cx="578839" cy="25542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hord 62"/>
          <p:cNvSpPr/>
          <p:nvPr/>
        </p:nvSpPr>
        <p:spPr>
          <a:xfrm flipH="1">
            <a:off x="2850296" y="6058210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hord 63"/>
          <p:cNvSpPr/>
          <p:nvPr/>
        </p:nvSpPr>
        <p:spPr>
          <a:xfrm flipH="1">
            <a:off x="3320475" y="6058209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hord 64"/>
          <p:cNvSpPr/>
          <p:nvPr/>
        </p:nvSpPr>
        <p:spPr>
          <a:xfrm>
            <a:off x="3301604" y="6058210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>
            <a:off x="5442677" y="6122735"/>
            <a:ext cx="470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800600" y="5791200"/>
            <a:ext cx="2667000" cy="762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hord 67"/>
          <p:cNvSpPr/>
          <p:nvPr/>
        </p:nvSpPr>
        <p:spPr>
          <a:xfrm flipH="1">
            <a:off x="5385851" y="6058119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hord 68"/>
          <p:cNvSpPr/>
          <p:nvPr/>
        </p:nvSpPr>
        <p:spPr>
          <a:xfrm>
            <a:off x="5837159" y="6058119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6412322" y="6122826"/>
            <a:ext cx="4705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hord 70"/>
          <p:cNvSpPr/>
          <p:nvPr/>
        </p:nvSpPr>
        <p:spPr>
          <a:xfrm flipH="1">
            <a:off x="6355496" y="6058210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hord 71"/>
          <p:cNvSpPr/>
          <p:nvPr/>
        </p:nvSpPr>
        <p:spPr>
          <a:xfrm>
            <a:off x="6806804" y="6058210"/>
            <a:ext cx="131305" cy="129228"/>
          </a:xfrm>
          <a:prstGeom prst="chord">
            <a:avLst>
              <a:gd name="adj1" fmla="val 5452187"/>
              <a:gd name="adj2" fmla="val 161898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95800" y="5410200"/>
            <a:ext cx="3276600" cy="9906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color 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and match color edges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Fit planes to matched edges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 </a:t>
            </a:r>
            <a:r>
              <a:rPr lang="en-US" i="1" dirty="0" smtClean="0"/>
              <a:t>edge ownership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Pass 1: use closest planes for each segment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Pass 2: merge segments, reassign planes</a:t>
            </a:r>
          </a:p>
          <a:p>
            <a:pPr marL="914400" lvl="1" indent="-514350"/>
            <a:r>
              <a:rPr lang="en-US" dirty="0"/>
              <a:t>d</a:t>
            </a:r>
            <a:r>
              <a:rPr lang="en-US" dirty="0" smtClean="0"/>
              <a:t>isconnected w/ same color, if occluder present</a:t>
            </a:r>
          </a:p>
          <a:p>
            <a:pPr marL="914400" lvl="1" indent="-514350"/>
            <a:r>
              <a:rPr lang="en-US" dirty="0"/>
              <a:t>adjacent </a:t>
            </a:r>
            <a:r>
              <a:rPr lang="en-US" dirty="0" smtClean="0"/>
              <a:t> w/ different color, if compatible planes</a:t>
            </a:r>
          </a:p>
          <a:p>
            <a:pPr marL="914400" lvl="1" indent="-514350"/>
            <a:r>
              <a:rPr lang="en-US" dirty="0" smtClean="0"/>
              <a:t>[Optionally use texture for disambiguation]</a:t>
            </a:r>
          </a:p>
          <a:p>
            <a:pPr marL="914400" lvl="1" indent="-514350"/>
            <a:r>
              <a:rPr lang="en-US" dirty="0" smtClean="0"/>
              <a:t>Extend planes into unassigned segments</a:t>
            </a:r>
          </a:p>
        </p:txBody>
      </p:sp>
    </p:spTree>
    <p:extLst>
      <p:ext uri="{BB962C8B-B14F-4D97-AF65-F5344CB8AC3E}">
        <p14:creationId xmlns:p14="http://schemas.microsoft.com/office/powerpoint/2010/main" val="6819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1524000"/>
            <a:ext cx="1737360" cy="97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1524000"/>
            <a:ext cx="1737360" cy="97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1524000"/>
            <a:ext cx="1737360" cy="977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0" y="1524000"/>
            <a:ext cx="1737360" cy="97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1524000"/>
            <a:ext cx="1737360" cy="977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2592972"/>
            <a:ext cx="1737360" cy="972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2592972"/>
            <a:ext cx="1737360" cy="97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2592972"/>
            <a:ext cx="1737360" cy="97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0" y="2592972"/>
            <a:ext cx="1737360" cy="972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2592972"/>
            <a:ext cx="1737360" cy="97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3644265"/>
            <a:ext cx="1737360" cy="977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3644265"/>
            <a:ext cx="1737360" cy="977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3644265"/>
            <a:ext cx="1737360" cy="977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3644265"/>
            <a:ext cx="1737360" cy="977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3644265"/>
            <a:ext cx="1737360" cy="977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4724400"/>
            <a:ext cx="1737360" cy="977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4724400"/>
            <a:ext cx="1737360" cy="977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4724400"/>
            <a:ext cx="1737360" cy="977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4724400"/>
            <a:ext cx="1737360" cy="977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4724400"/>
            <a:ext cx="1737360" cy="977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5791200"/>
            <a:ext cx="1737360" cy="977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5791200"/>
            <a:ext cx="1737360" cy="97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5791200"/>
            <a:ext cx="1737360" cy="977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5791200"/>
            <a:ext cx="1737360" cy="977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5791200"/>
            <a:ext cx="1737360" cy="9772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41340" y="12308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83940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99965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8985" y="1219200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5713" y="12192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1524000"/>
            <a:ext cx="1737360" cy="97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1524000"/>
            <a:ext cx="1737360" cy="97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1524000"/>
            <a:ext cx="1737360" cy="977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0" y="1524000"/>
            <a:ext cx="1737360" cy="97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1524000"/>
            <a:ext cx="1737360" cy="977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2592972"/>
            <a:ext cx="1737360" cy="972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2592972"/>
            <a:ext cx="1737360" cy="97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2592972"/>
            <a:ext cx="1737360" cy="97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1" y="2592972"/>
            <a:ext cx="1737358" cy="972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2592972"/>
            <a:ext cx="1737360" cy="97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3644265"/>
            <a:ext cx="1737360" cy="977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3644265"/>
            <a:ext cx="1737360" cy="977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3644265"/>
            <a:ext cx="1737360" cy="977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3644265"/>
            <a:ext cx="1737360" cy="977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3644265"/>
            <a:ext cx="1737360" cy="977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4724400"/>
            <a:ext cx="1737360" cy="977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4724400"/>
            <a:ext cx="1737360" cy="977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4724400"/>
            <a:ext cx="1737360" cy="977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4724400"/>
            <a:ext cx="1737360" cy="977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4724400"/>
            <a:ext cx="1737360" cy="977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5791200"/>
            <a:ext cx="1737360" cy="977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5791200"/>
            <a:ext cx="1737360" cy="97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5791200"/>
            <a:ext cx="1737360" cy="977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5791200"/>
            <a:ext cx="1737360" cy="977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5791200"/>
            <a:ext cx="1737360" cy="9772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41340" y="12308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48400" y="12192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99965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8985" y="1219200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5713" y="12192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 smtClean="0"/>
              <a:t>Results, cont’d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1524000"/>
            <a:ext cx="1737360" cy="97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1524000"/>
            <a:ext cx="1737360" cy="97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1524000"/>
            <a:ext cx="1737360" cy="977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0" y="1524000"/>
            <a:ext cx="1737360" cy="97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1524000"/>
            <a:ext cx="1737360" cy="977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2592972"/>
            <a:ext cx="1737358" cy="972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1" y="2592972"/>
            <a:ext cx="1737358" cy="97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1" y="2592972"/>
            <a:ext cx="1737358" cy="97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1" y="2592972"/>
            <a:ext cx="1737358" cy="972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2592972"/>
            <a:ext cx="1737358" cy="97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3644265"/>
            <a:ext cx="1737360" cy="977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3644265"/>
            <a:ext cx="1737360" cy="977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3644265"/>
            <a:ext cx="1737360" cy="977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3644265"/>
            <a:ext cx="1737360" cy="977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3644265"/>
            <a:ext cx="1737360" cy="977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4724400"/>
            <a:ext cx="1737360" cy="977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4724400"/>
            <a:ext cx="1737360" cy="977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4724400"/>
            <a:ext cx="1737360" cy="977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4724400"/>
            <a:ext cx="1737360" cy="977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4724400"/>
            <a:ext cx="1737360" cy="977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5791200"/>
            <a:ext cx="1737360" cy="977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5791200"/>
            <a:ext cx="1737360" cy="97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5791200"/>
            <a:ext cx="1737360" cy="977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5791200"/>
            <a:ext cx="1737360" cy="977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5791200"/>
            <a:ext cx="1737360" cy="9772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41340" y="12308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83940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99965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8985" y="1219200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5713" y="12192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en-US" dirty="0" smtClean="0"/>
              <a:t>Results, cont’d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" y="1524000"/>
            <a:ext cx="1737360" cy="97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0" y="1524000"/>
            <a:ext cx="1737360" cy="97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1524000"/>
            <a:ext cx="1737360" cy="977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0" y="1524000"/>
            <a:ext cx="1737360" cy="97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0" y="1524000"/>
            <a:ext cx="1737360" cy="977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2592972"/>
            <a:ext cx="1737358" cy="972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1" y="2592972"/>
            <a:ext cx="1737358" cy="97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1" y="2592972"/>
            <a:ext cx="1737358" cy="972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41" y="2592972"/>
            <a:ext cx="1737358" cy="972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2592972"/>
            <a:ext cx="1737358" cy="972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3644265"/>
            <a:ext cx="1737360" cy="977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3644265"/>
            <a:ext cx="1737360" cy="977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3644265"/>
            <a:ext cx="1737360" cy="977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3644265"/>
            <a:ext cx="1737360" cy="977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3644265"/>
            <a:ext cx="1737360" cy="977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4724400"/>
            <a:ext cx="1737360" cy="977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4724400"/>
            <a:ext cx="1737360" cy="977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4724400"/>
            <a:ext cx="1737360" cy="9772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4724400"/>
            <a:ext cx="1737360" cy="977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4724400"/>
            <a:ext cx="1737360" cy="9772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" y="5791200"/>
            <a:ext cx="1737360" cy="977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80" y="5791200"/>
            <a:ext cx="1737360" cy="977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80" y="5791200"/>
            <a:ext cx="1737360" cy="977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5791200"/>
            <a:ext cx="1737360" cy="977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0" y="5791200"/>
            <a:ext cx="1737360" cy="9772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41340" y="1230868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99965" y="1219200"/>
            <a:ext cx="7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Pass 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8985" y="1219200"/>
            <a:ext cx="63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ELAS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5713" y="12192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48400" y="1219200"/>
            <a:ext cx="44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Mondrian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Can we write an algorithm to solve these “pathological cases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”?</a:t>
            </a:r>
          </a:p>
          <a:p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 smtClean="0"/>
              <a:t>if so, what can we learn that will help us improve </a:t>
            </a:r>
            <a:r>
              <a:rPr lang="en-US" dirty="0" smtClean="0"/>
              <a:t>real </a:t>
            </a:r>
            <a:r>
              <a:rPr lang="en-US" dirty="0" smtClean="0"/>
              <a:t>stereo algorithms?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“real” Mondrian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complex (yet insufficient) monolithic energy minimization</a:t>
            </a:r>
          </a:p>
          <a:p>
            <a:r>
              <a:rPr lang="en-US" dirty="0" smtClean="0"/>
              <a:t>Use sequence of simpler minimization problems</a:t>
            </a:r>
          </a:p>
          <a:p>
            <a:r>
              <a:rPr lang="en-US" dirty="0" smtClean="0"/>
              <a:t>First pass: “</a:t>
            </a:r>
            <a:r>
              <a:rPr lang="en-US" dirty="0" err="1" smtClean="0"/>
              <a:t>closests</a:t>
            </a:r>
            <a:r>
              <a:rPr lang="en-US" dirty="0"/>
              <a:t> </a:t>
            </a:r>
            <a:r>
              <a:rPr lang="en-US" dirty="0" smtClean="0"/>
              <a:t>surfaces”</a:t>
            </a:r>
          </a:p>
          <a:p>
            <a:r>
              <a:rPr lang="en-US" dirty="0" smtClean="0"/>
              <a:t>Identify untextured segments</a:t>
            </a:r>
          </a:p>
          <a:p>
            <a:r>
              <a:rPr lang="en-US" dirty="0" smtClean="0"/>
              <a:t>“Push back” to farther surface with color and occlusion reasoning</a:t>
            </a:r>
          </a:p>
        </p:txBody>
      </p:sp>
    </p:spTree>
    <p:extLst>
      <p:ext uri="{BB962C8B-B14F-4D97-AF65-F5344CB8AC3E}">
        <p14:creationId xmlns:p14="http://schemas.microsoft.com/office/powerpoint/2010/main" val="11664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(of both parts)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Long-term goal: </a:t>
            </a:r>
            <a:br>
              <a:rPr lang="en-US" dirty="0" smtClean="0"/>
            </a:br>
            <a:r>
              <a:rPr lang="en-US" dirty="0" smtClean="0"/>
              <a:t>       Efficient, scalable, robust stereo</a:t>
            </a:r>
          </a:p>
          <a:p>
            <a:pPr lvl="1"/>
            <a:r>
              <a:rPr lang="en-US" dirty="0" smtClean="0"/>
              <a:t>Avoid enumerating all depth hypotheses</a:t>
            </a:r>
          </a:p>
          <a:p>
            <a:pPr lvl="1"/>
            <a:r>
              <a:rPr lang="en-US" dirty="0" smtClean="0"/>
              <a:t>Quickly solve “easy” portions</a:t>
            </a:r>
          </a:p>
          <a:p>
            <a:pPr lvl="1"/>
            <a:r>
              <a:rPr lang="en-US" dirty="0" smtClean="0"/>
              <a:t>Employ smart priors</a:t>
            </a:r>
          </a:p>
          <a:p>
            <a:pPr lvl="1"/>
            <a:r>
              <a:rPr lang="en-US" dirty="0" smtClean="0"/>
              <a:t>Identify mistakes, backtrack</a:t>
            </a:r>
          </a:p>
          <a:p>
            <a:pPr lvl="1"/>
            <a:r>
              <a:rPr lang="en-US" dirty="0" smtClean="0"/>
              <a:t>Explicit reasoning about untextured regions </a:t>
            </a:r>
            <a:br>
              <a:rPr lang="en-US" dirty="0" smtClean="0"/>
            </a:br>
            <a:r>
              <a:rPr lang="en-US" dirty="0" smtClean="0"/>
              <a:t>and occlusion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Stereo is not a solved problem!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4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LhL0badE5zazM8P97Zy7FonxouAjfX2JJVSP_OO85N-wxUmIPFg2f2AgezKan_oGX5MY55DUuwIIVx531ABxABK_Foe2uaLpZEFVd8MqZZ4iIGEYg6gowyxi7HjEdLLCrJIL53qiZAQccSljgrAfGpEp5FuYrm8q7xVzN0zQWB9xgbRcnBWPEHEA-EnC8Gy8o2aqS2hXRGG1vP8HIEnTi2slTMKBJZLCeWj7-aCpatvDlUIz_GZ2Z1MgytVQlJyf19t5CtxhZ6nWUigL7lgOmmsDLMphyISwahrK43OEVqjOJe-NABE_vPKPwG76Ikxk_EEpfOyIm4y4bxciE9mpWOaIY9DaP2zUJgdv2vF_4MQqrJEV0G8d09ukmcobNhmlCvoTyBV4IoLE9vEAm4VpodfmSKCD0y0SIx7ifj0tQXofZs0cfBT0LjaXsm9qxSbeHkoabP4TSB4N34idZIyE9Kt4ifR8fqZ1ib9jZL2sjku0MxsXP1aQkb59Th7fsn8JnoKECFfZs6z0biZZ_zTEZm_bkT8NyqHesP7lGnJM-Siw7jQaklBfOT3ehN0y5ziXb77VlM8finHdb_SDKXNmJmW6Tno1-sIkUbtxIISfRx5wuKhpo35t-A=w1204-h90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Challenging: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</a:p>
          <a:p>
            <a:r>
              <a:rPr lang="en-US" dirty="0" smtClean="0"/>
              <a:t>Transparency</a:t>
            </a:r>
          </a:p>
          <a:p>
            <a:r>
              <a:rPr lang="en-US" dirty="0" smtClean="0"/>
              <a:t>Thin structures</a:t>
            </a:r>
          </a:p>
          <a:p>
            <a:r>
              <a:rPr lang="en-US" dirty="0" smtClean="0"/>
              <a:t>High resolution</a:t>
            </a:r>
          </a:p>
          <a:p>
            <a:r>
              <a:rPr lang="en-US" dirty="0" smtClean="0"/>
              <a:t>Limited computing resources</a:t>
            </a:r>
          </a:p>
          <a:p>
            <a:r>
              <a:rPr lang="en-US" dirty="0" smtClean="0"/>
              <a:t>Untextured regions</a:t>
            </a:r>
          </a:p>
        </p:txBody>
      </p:sp>
    </p:spTree>
    <p:extLst>
      <p:ext uri="{BB962C8B-B14F-4D97-AF65-F5344CB8AC3E}">
        <p14:creationId xmlns:p14="http://schemas.microsoft.com/office/powerpoint/2010/main" val="162730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924</Words>
  <Application>Microsoft Office PowerPoint</Application>
  <PresentationFormat>On-screen Show (4:3)</PresentationFormat>
  <Paragraphs>310</Paragraphs>
  <Slides>74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New Ideas for Stereo Matching of Untextured Scenes</vt:lpstr>
      <vt:lpstr>Joint work with</vt:lpstr>
      <vt:lpstr>Motivation</vt:lpstr>
      <vt:lpstr>Motivation</vt:lpstr>
      <vt:lpstr>Motivation</vt:lpstr>
      <vt:lpstr>Motivation</vt:lpstr>
      <vt:lpstr>But –</vt:lpstr>
      <vt:lpstr>PowerPoint Presentation</vt:lpstr>
      <vt:lpstr>Still Challenging:</vt:lpstr>
      <vt:lpstr>Still Challenging:</vt:lpstr>
      <vt:lpstr>Two Talks in One!</vt:lpstr>
      <vt:lpstr>Part 1: SGM-P</vt:lpstr>
      <vt:lpstr>SGM [Hirschmüller 2005]</vt:lpstr>
      <vt:lpstr>SGM [Hirschmüller 2005]</vt:lpstr>
      <vt:lpstr>SGM</vt:lpstr>
      <vt:lpstr>First-order smoothness</vt:lpstr>
      <vt:lpstr>PowerPoint Presentation</vt:lpstr>
      <vt:lpstr>SGM-P: SGM with orientation priors</vt:lpstr>
      <vt:lpstr>2D orientation priors</vt:lpstr>
      <vt:lpstr>3D orientation priors</vt:lpstr>
      <vt:lpstr>Where do we get priors?</vt:lpstr>
      <vt:lpstr>Where do we get priors?</vt:lpstr>
      <vt:lpstr>Algorithm variants</vt:lpstr>
      <vt:lpstr>PowerPoint Presentation</vt:lpstr>
      <vt:lpstr>Results</vt:lpstr>
      <vt:lpstr>PowerPoint Presentation</vt:lpstr>
      <vt:lpstr>PowerPoint Presentation</vt:lpstr>
      <vt:lpstr>PowerPoint Presentation</vt:lpstr>
      <vt:lpstr>How about surface normal priors?</vt:lpstr>
      <vt:lpstr>Manhattan-world priors</vt:lpstr>
      <vt:lpstr>Manhattan-world priors</vt:lpstr>
      <vt:lpstr>SGM-P has minimal overhead</vt:lpstr>
      <vt:lpstr>Summary (part 1)</vt:lpstr>
      <vt:lpstr>Are better smoothness priors enough?</vt:lpstr>
      <vt:lpstr>PowerPoint Presentation</vt:lpstr>
      <vt:lpstr>PowerPoint Presentation</vt:lpstr>
      <vt:lpstr>Are better smoothness priors enough?</vt:lpstr>
      <vt:lpstr>Part 2: Mondrian Stereo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Mondrian Stereo</vt:lpstr>
      <vt:lpstr>Algorithm</vt:lpstr>
      <vt:lpstr>Edge Ownership</vt:lpstr>
      <vt:lpstr>Edge Ownership</vt:lpstr>
      <vt:lpstr>Resolving ambiguities</vt:lpstr>
      <vt:lpstr>Resolving ambiguities</vt:lpstr>
      <vt:lpstr>Algorithm, cont’d</vt:lpstr>
      <vt:lpstr>Results</vt:lpstr>
      <vt:lpstr>Results</vt:lpstr>
      <vt:lpstr>Results, cont’d</vt:lpstr>
      <vt:lpstr>Results, cont’d</vt:lpstr>
      <vt:lpstr>Mondrian Stereo</vt:lpstr>
      <vt:lpstr>Towards “real” Mondrian Stereo</vt:lpstr>
      <vt:lpstr>Summary (of both parts)</vt:lpstr>
      <vt:lpstr>Conclusion</vt:lpstr>
    </vt:vector>
  </TitlesOfParts>
  <Company>Middlebury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Ideas for Stereo Matching of Untextured Scenes</dc:title>
  <dc:creator>Daniel Scharstein</dc:creator>
  <cp:lastModifiedBy>Daniel Scharstein</cp:lastModifiedBy>
  <cp:revision>69</cp:revision>
  <dcterms:created xsi:type="dcterms:W3CDTF">2017-08-12T19:27:48Z</dcterms:created>
  <dcterms:modified xsi:type="dcterms:W3CDTF">2017-08-17T21:01:36Z</dcterms:modified>
</cp:coreProperties>
</file>