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6F43769-51F4-487D-B408-114B69012DAC}">
  <a:tblStyle styleId="{76F43769-51F4-487D-B408-114B69012DAC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FB5EB2CC-32BE-4BF7-896E-9B0522DE8B2F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0376DEF1-427B-4FA7-AC7E-EEB23F0F80D2}" styleName="Table_2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DC495DD2-E2AC-40A9-9A19-5B704CF975AF}" styleName="Table_3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0" d="100"/>
          <a:sy n="180" d="100"/>
        </p:scale>
        <p:origin x="-39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00263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SzPct val="100000"/>
              <a:defRPr sz="3000"/>
            </a:lvl1pPr>
            <a:lvl2pPr marL="742950" indent="-133350">
              <a:spcBef>
                <a:spcPts val="480"/>
              </a:spcBef>
              <a:buSzPct val="100000"/>
              <a:defRPr sz="2400"/>
            </a:lvl2pPr>
            <a:lvl3pPr marL="1143000" indent="-76200">
              <a:spcBef>
                <a:spcPts val="480"/>
              </a:spcBef>
              <a:buSzPct val="100000"/>
              <a:defRPr sz="2400"/>
            </a:lvl3pPr>
            <a:lvl4pPr marL="1600200" indent="-114300">
              <a:spcBef>
                <a:spcPts val="360"/>
              </a:spcBef>
              <a:buSzPct val="100000"/>
              <a:defRPr sz="1800"/>
            </a:lvl4pPr>
            <a:lvl5pPr marL="2057400" indent="-114300">
              <a:spcBef>
                <a:spcPts val="360"/>
              </a:spcBef>
              <a:buSzPct val="100000"/>
              <a:defRPr sz="1800"/>
            </a:lvl5pPr>
            <a:lvl6pPr marL="2514600" indent="-114300">
              <a:spcBef>
                <a:spcPts val="360"/>
              </a:spcBef>
              <a:buSzPct val="100000"/>
              <a:defRPr sz="1800"/>
            </a:lvl6pPr>
            <a:lvl7pPr marL="2971800" indent="-114300">
              <a:spcBef>
                <a:spcPts val="360"/>
              </a:spcBef>
              <a:buSzPct val="100000"/>
              <a:defRPr sz="1800"/>
            </a:lvl7pPr>
            <a:lvl8pPr marL="3429000" indent="-114300">
              <a:spcBef>
                <a:spcPts val="360"/>
              </a:spcBef>
              <a:buSzPct val="100000"/>
              <a:defRPr sz="1800"/>
            </a:lvl8pPr>
            <a:lvl9pPr marL="3886200" indent="-114300"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escheme.org" TargetMode="External"/><Relationship Id="rId4" Type="http://schemas.openxmlformats.org/officeDocument/2006/relationships/hyperlink" Target="http://racket-lang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amruth@computer.or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bydesign.org" TargetMode="External"/><Relationship Id="rId4" Type="http://schemas.openxmlformats.org/officeDocument/2006/relationships/hyperlink" Target="http://picturingprograms.org" TargetMode="External"/><Relationship Id="rId5" Type="http://schemas.openxmlformats.org/officeDocument/2006/relationships/hyperlink" Target="http://www.ccs.neu.edu/home/matthias/HtDP2e/" TargetMode="External"/><Relationship Id="rId6" Type="http://schemas.openxmlformats.org/officeDocument/2006/relationships/hyperlink" Target="http://racket-lang.org" TargetMode="External"/><Relationship Id="rId7" Type="http://schemas.openxmlformats.org/officeDocument/2006/relationships/hyperlink" Target="http://wescheme.org" TargetMode="External"/><Relationship Id="rId8" Type="http://schemas.openxmlformats.org/officeDocument/2006/relationships/hyperlink" Target="http://www.problets.org" TargetMode="External"/><Relationship Id="rId9" Type="http://schemas.openxmlformats.org/officeDocument/2006/relationships/hyperlink" Target="http://www.mgdcs.com/" TargetMode="External"/><Relationship Id="rId10" Type="http://schemas.openxmlformats.org/officeDocument/2006/relationships/hyperlink" Target="http://pogil.org" TargetMode="External"/><Relationship Id="rId11" Type="http://schemas.openxmlformats.org/officeDocument/2006/relationships/hyperlink" Target="http://cspogil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://www.problets.org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cspogil.org" TargetMode="External"/><Relationship Id="rId4" Type="http://schemas.openxmlformats.org/officeDocument/2006/relationships/hyperlink" Target="http://pogil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screencast.com/t/12O3RGxFH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ootstrapworld.org" TargetMode="External"/><Relationship Id="rId4" Type="http://schemas.openxmlformats.org/officeDocument/2006/relationships/hyperlink" Target="http://picturingprograms.org" TargetMode="External"/><Relationship Id="rId5" Type="http://schemas.openxmlformats.org/officeDocument/2006/relationships/hyperlink" Target="http://www.ccs.neu.edu/home/matthias/HtDP2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685800" y="2840043"/>
            <a:ext cx="7772400" cy="2184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Stephen Bloch (Adelphi University)</a:t>
            </a:r>
            <a:br>
              <a:rPr lang="en" sz="2400"/>
            </a:br>
            <a:r>
              <a:rPr lang="en" sz="2400"/>
              <a:t>Amruth Kumar (Ramapo College)</a:t>
            </a:r>
          </a:p>
          <a:p>
            <a:pPr lvl="0" rtl="0">
              <a:buNone/>
            </a:pPr>
            <a:r>
              <a:rPr lang="en" sz="2400"/>
              <a:t>Stanislav Kurkovsky (Central CT State University)</a:t>
            </a:r>
            <a:br>
              <a:rPr lang="en" sz="2400"/>
            </a:br>
            <a:r>
              <a:rPr lang="en" sz="2400"/>
              <a:t>Clif Kussmaul (Muhlenberg College)</a:t>
            </a:r>
          </a:p>
          <a:p>
            <a:pPr>
              <a:buNone/>
            </a:pPr>
            <a:r>
              <a:rPr lang="en" sz="2400"/>
              <a:t>Matt Dickerson (Middlebury College), moderator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685800" y="935054"/>
            <a:ext cx="7772400" cy="180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Panel:</a:t>
            </a:r>
          </a:p>
          <a:p>
            <a:pPr>
              <a:buNone/>
            </a:pPr>
            <a:r>
              <a:rPr lang="en" sz="3000" b="0"/>
              <a:t>NSF-Sponsored Innovative Approaches to Undergraduate Computer Science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Software support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WeScheme (IDE in a browser, used with Bootstrap)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http://wescheme.org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DrRacket (IDE, used with </a:t>
            </a:r>
            <a:r>
              <a:rPr lang="en" i="1"/>
              <a:t>PP</a:t>
            </a:r>
            <a:r>
              <a:rPr lang="en"/>
              <a:t> and </a:t>
            </a:r>
            <a:r>
              <a:rPr lang="en" i="1"/>
              <a:t>HtDP</a:t>
            </a:r>
            <a:r>
              <a:rPr lang="en"/>
              <a:t>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http://racket-lang.org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JavaLibWorld and JavaLibTester (support libraries for Java-based course)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search on GitHub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Who likes this approach?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Grants from Exxon, DoEd, NSF, Google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ACM SIGCSE “Outstanding Contribution to Computer Science Education” award (2011)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ACM Karlstrom award (2009)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Who uses this approach?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Bootstrap: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Park Elementary School 	NYOS Charter School    </a:t>
            </a:r>
          </a:p>
          <a:p>
            <a:pPr marL="228600" lvl="0" indent="0" rtl="0">
              <a:buSzPct val="133333"/>
              <a:buNone/>
            </a:pPr>
            <a:r>
              <a:rPr lang="en" sz="1800"/>
              <a:t>Ballou High School			Boston Latin Academy</a:t>
            </a:r>
          </a:p>
          <a:p>
            <a:pPr marL="228600" lvl="0" indent="0" rtl="0">
              <a:buSzPct val="133333"/>
              <a:buNone/>
            </a:pPr>
            <a:r>
              <a:rPr lang="en" sz="1800"/>
              <a:t>Edison Middle School		United for Success Academy  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Yanbu International School	Barnard Saturday Science Seminar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Crossroads School			St. Andrew's-Sewanee School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Sedro-Woolley High School	Academy for Science and Design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Albuquerque Academy		International School Ho Chi Minh City</a:t>
            </a:r>
          </a:p>
          <a:p>
            <a:pPr marL="457200" lvl="0" indent="-228600" rtl="0">
              <a:buSzPct val="133333"/>
              <a:buNone/>
            </a:pPr>
            <a:r>
              <a:rPr lang="en" sz="1800"/>
              <a:t>		124 more omitted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Who uses this approach?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390775"/>
            <a:ext cx="3905700" cy="353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University of Toronto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University of California, Irvine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Vassar College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>
                <a:solidFill>
                  <a:schemeClr val="dk1"/>
                </a:solidFill>
              </a:rPr>
              <a:t>Adelphi University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Georgia Regents University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>
                <a:solidFill>
                  <a:schemeClr val="dk1"/>
                </a:solidFill>
              </a:rPr>
              <a:t>Indian Institute of Information Technology and Management-Kerala</a:t>
            </a:r>
            <a:r>
              <a:rPr lang="en" sz="1200" dirty="0"/>
              <a:t>, Trivandrum, India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St Francis Borgia HS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Whitney Young HS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The Fay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Lakehill Preparatory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Aberdeen HS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 dirty="0"/>
              <a:t>Holy Name HS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471675" y="894525"/>
            <a:ext cx="8229600" cy="622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 i="1">
                <a:solidFill>
                  <a:schemeClr val="dk1"/>
                </a:solidFill>
              </a:rPr>
              <a:t>Picturing Programs</a:t>
            </a:r>
            <a:r>
              <a:rPr lang="en" sz="3000">
                <a:solidFill>
                  <a:schemeClr val="dk1"/>
                </a:solidFill>
              </a:rPr>
              <a:t>: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567575" y="1398650"/>
            <a:ext cx="4324200" cy="353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/>
              <a:t>Owatonna HS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Bancroft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Dighton-Rehoboth HS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/>
              <a:t>Augusta Preparatory Day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/>
              <a:t>Nashoba Regional High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/>
              <a:t>St Luke’s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/>
              <a:t>The Webb Schools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oxfordcomputerscience.wikispaces.org (HS level)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DuPont Manual HS (in Scala?)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Evergreen Middle School</a:t>
            </a:r>
          </a:p>
          <a:p>
            <a:pPr marL="457200" lvl="0" indent="-3175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at least one 4th-grade teacher (!)</a:t>
            </a:r>
          </a:p>
          <a:p>
            <a:pPr marL="457200" lvl="0" indent="-3175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various others omitted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Who uses this approach?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548425"/>
            <a:ext cx="5236799" cy="337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University of Chicago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Northeastern University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University of Delaware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Westmont College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Worcester Polytechnic Institute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University of Notre Dame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University of Waterloo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Istanbul Bilgi University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Seton Hall University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Berry College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Brown University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Monmouth College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University of Minnesota Morris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Northwestern University</a:t>
            </a:r>
            <a:endParaRPr lang="en" sz="1050" dirty="0"/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/>
              <a:t>Suffolk County Community College</a:t>
            </a:r>
          </a:p>
          <a:p>
            <a:pPr marL="457200" lvl="0" indent="-304800" rtl="0">
              <a:spcBef>
                <a:spcPts val="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100" dirty="0">
                <a:solidFill>
                  <a:schemeClr val="dk1"/>
                </a:solidFill>
              </a:rPr>
              <a:t>University of British Columbia (both traditional course and MOOC)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543950" y="1746275"/>
            <a:ext cx="4229699" cy="317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Zefat Academic College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UNAM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Manhattanville College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Rhode Island College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University of Tübingen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University of Freiburg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University of Dallas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>
                <a:solidFill>
                  <a:schemeClr val="dk1"/>
                </a:solidFill>
              </a:rPr>
              <a:t>South Carolina State University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Pacific Union College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Humboldt College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University of Chile (in Python)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Ochanomizu University (in OCaML)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Carnegie-Mellon (in ML)</a:t>
            </a:r>
          </a:p>
          <a:p>
            <a:pPr marL="457200" lvl="0" indent="-3048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200"/>
              <a:t>various others omitted</a:t>
            </a:r>
          </a:p>
          <a:p>
            <a:endParaRPr lang="en" sz="1200"/>
          </a:p>
        </p:txBody>
      </p:sp>
      <p:sp>
        <p:nvSpPr>
          <p:cNvPr id="104" name="Shape 104"/>
          <p:cNvSpPr txBox="1"/>
          <p:nvPr/>
        </p:nvSpPr>
        <p:spPr>
          <a:xfrm>
            <a:off x="463800" y="934050"/>
            <a:ext cx="8034300" cy="6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 i="1">
                <a:solidFill>
                  <a:schemeClr val="dk1"/>
                </a:solidFill>
              </a:rPr>
              <a:t>How to Design Programs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Problets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subTitle" idx="1"/>
          </p:nvPr>
        </p:nvSpPr>
        <p:spPr>
          <a:xfrm>
            <a:off x="685800" y="2840050"/>
            <a:ext cx="7772400" cy="162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Amruth Kumar, </a:t>
            </a:r>
          </a:p>
          <a:p>
            <a:pPr lvl="0" rtl="0"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amruth@computer.org</a:t>
            </a:r>
          </a:p>
          <a:p>
            <a:pPr lvl="0" rtl="0">
              <a:buNone/>
            </a:pPr>
            <a:r>
              <a:rPr lang="en"/>
              <a:t>problets.org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Learn programming concepts by solving problems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Supplement classroom instruction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Complement programming projects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Curricular Goals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What Problets do: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dk1"/>
                </a:solidFill>
              </a:rPr>
              <a:t>Present problems</a:t>
            </a:r>
          </a:p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dk1"/>
                </a:solidFill>
              </a:rPr>
              <a:t>Grade student’s answer</a:t>
            </a:r>
          </a:p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dk1"/>
                </a:solidFill>
              </a:rPr>
              <a:t>Provide instant feedback</a:t>
            </a:r>
          </a:p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dk1"/>
                </a:solidFill>
              </a:rPr>
              <a:t>Record student performance</a:t>
            </a:r>
          </a:p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dk1"/>
                </a:solidFill>
              </a:rPr>
              <a:t>Provide summary to the instructor</a:t>
            </a:r>
          </a:p>
          <a:p>
            <a:endParaRPr lang="en" sz="28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Types of problems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Identify the output of a program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Debug a program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Resolve the state of program variables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Evaluate expressions</a:t>
            </a:r>
          </a:p>
          <a:p>
            <a:pPr marL="0" lvl="0" indent="0" rtl="0">
              <a:buNone/>
            </a:pPr>
            <a:r>
              <a:rPr lang="en"/>
              <a:t>::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Step-by-step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i="1"/>
              <a:t>Not </a:t>
            </a:r>
            <a:r>
              <a:rPr lang="en"/>
              <a:t>multiple-choice problems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Identifying the output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676400" y="1063375"/>
            <a:ext cx="5541275" cy="384629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Shape 29"/>
          <p:cNvGraphicFramePr/>
          <p:nvPr>
            <p:extLst>
              <p:ext uri="{D42A27DB-BD31-4B8C-83A1-F6EECF244321}">
                <p14:modId xmlns:p14="http://schemas.microsoft.com/office/powerpoint/2010/main" val="2797832306"/>
              </p:ext>
            </p:extLst>
          </p:nvPr>
        </p:nvGraphicFramePr>
        <p:xfrm>
          <a:off x="111287" y="228675"/>
          <a:ext cx="8921425" cy="4915060"/>
        </p:xfrm>
        <a:graphic>
          <a:graphicData uri="http://schemas.openxmlformats.org/drawingml/2006/table">
            <a:tbl>
              <a:tblPr>
                <a:noFill/>
                <a:tableStyleId>{76F43769-51F4-487D-B408-114B69012DAC}</a:tableStyleId>
              </a:tblPr>
              <a:tblGrid>
                <a:gridCol w="1452075"/>
                <a:gridCol w="2091416"/>
                <a:gridCol w="1934634"/>
                <a:gridCol w="1257600"/>
                <a:gridCol w="2185700"/>
              </a:tblGrid>
              <a:tr h="338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Project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Web site(s)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Intervention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Delivery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Supervision</a:t>
                      </a:r>
                    </a:p>
                  </a:txBody>
                  <a:tcPr marL="91425" marR="91425" marT="91425" marB="91425"/>
                </a:tc>
              </a:tr>
              <a:tr h="1160171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b="1" dirty="0"/>
                        <a:t>Program </a:t>
                      </a:r>
                      <a:br>
                        <a:rPr lang="en" sz="1200" b="1" dirty="0"/>
                      </a:br>
                      <a:r>
                        <a:rPr lang="en" sz="1200" b="1" dirty="0"/>
                        <a:t>by </a:t>
                      </a:r>
                      <a:r>
                        <a:rPr lang="en" sz="1200" b="1" dirty="0" smtClean="0"/>
                        <a:t>Design</a:t>
                      </a:r>
                      <a:endParaRPr lang="en-US" sz="1200" b="1" dirty="0" smtClean="0"/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dirty="0" smtClean="0">
                          <a:solidFill>
                            <a:schemeClr val="dk1"/>
                          </a:solidFill>
                        </a:rPr>
                        <a:t>Stephen Bloch</a:t>
                      </a:r>
                      <a:endParaRPr lang="en-US" sz="1100" dirty="0" smtClean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endParaRPr lang="en-US" sz="1100" dirty="0" smtClean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-US" sz="1100" b="1" i="0" u="none" strike="noStrike" cap="none" baseline="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NSF awards 0010064 &amp; 0618543</a:t>
                      </a:r>
                      <a:r>
                        <a:rPr lang="en-US" sz="1100" b="1" dirty="0" smtClean="0">
                          <a:solidFill>
                            <a:srgbClr val="660066"/>
                          </a:solidFill>
                          <a:effectLst/>
                        </a:rPr>
                        <a:t> </a:t>
                      </a:r>
                      <a:endParaRPr lang="en" sz="1100" b="1" dirty="0">
                        <a:solidFill>
                          <a:srgbClr val="660066"/>
                        </a:solidFill>
                      </a:endParaRP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100" u="sng" dirty="0">
                          <a:solidFill>
                            <a:schemeClr val="hlink"/>
                          </a:solidFill>
                          <a:hlinkClick r:id="rId3"/>
                        </a:rPr>
                        <a:t>http://programbydesign.org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100" u="sng" dirty="0">
                          <a:solidFill>
                            <a:schemeClr val="hlink"/>
                          </a:solidFill>
                          <a:hlinkClick r:id="rId4"/>
                        </a:rPr>
                        <a:t>http://picturingprograms.org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 sz="1100" u="sng" dirty="0">
                          <a:solidFill>
                            <a:schemeClr val="hlink"/>
                          </a:solidFill>
                          <a:hlinkClick r:id="rId5"/>
                        </a:rPr>
                        <a:t>http://www.ccs.neu.edu/home/matthias/HtDP2e/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100" u="sng" dirty="0">
                          <a:solidFill>
                            <a:schemeClr val="hlink"/>
                          </a:solidFill>
                          <a:hlinkClick r:id="rId6"/>
                        </a:rPr>
                        <a:t>http://racket-lang.org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100" u="sng" dirty="0">
                          <a:solidFill>
                            <a:schemeClr val="hlink"/>
                          </a:solidFill>
                          <a:hlinkClick r:id="rId7"/>
                        </a:rPr>
                        <a:t>http://wescheme.org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dirty="0"/>
                        <a:t>curriculum with supporting IDE, libraries, &amp; texts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 class; software and textbook are free downloads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/>
                        <a:t>or web-based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/>
                        <a:t>normally active, but can be done other ways</a:t>
                      </a:r>
                    </a:p>
                  </a:txBody>
                  <a:tcPr marL="28575" marR="28575" marT="91425" marB="91425"/>
                </a:tc>
              </a:tr>
              <a:tr h="998501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b="1" dirty="0"/>
                        <a:t>Problets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Amruth </a:t>
                      </a:r>
                      <a:r>
                        <a:rPr lang="en" sz="1200" dirty="0" smtClean="0">
                          <a:solidFill>
                            <a:schemeClr val="dk1"/>
                          </a:solidFill>
                        </a:rPr>
                        <a:t>Kumar</a:t>
                      </a:r>
                      <a:endParaRPr lang="en-US" sz="600" dirty="0" smtClean="0">
                        <a:solidFill>
                          <a:schemeClr val="dk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6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cap="none" baseline="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NSF award 0817187</a:t>
                      </a:r>
                      <a:r>
                        <a:rPr lang="en-US" sz="1100" b="1" dirty="0" smtClean="0">
                          <a:solidFill>
                            <a:srgbClr val="660066"/>
                          </a:solidFill>
                          <a:effectLst/>
                        </a:rPr>
                        <a:t> </a:t>
                      </a:r>
                      <a:endParaRPr lang="en" sz="1100" b="1" dirty="0" smtClean="0">
                        <a:solidFill>
                          <a:srgbClr val="660066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8"/>
                        </a:rPr>
                        <a:t>http://www.problets.org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100" dirty="0">
                          <a:solidFill>
                            <a:schemeClr val="dk1"/>
                          </a:solidFill>
                        </a:rPr>
                        <a:t>in- or after-class problem-solving exercises on programming concepts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applet in </a:t>
                      </a:r>
                      <a:br>
                        <a:rPr lang="en" sz="1200" dirty="0">
                          <a:solidFill>
                            <a:schemeClr val="dk1"/>
                          </a:solidFill>
                        </a:rPr>
                      </a:b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 browser</a:t>
                      </a:r>
                    </a:p>
                    <a:p>
                      <a:endParaRPr lang="en"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none - teacher not needed, although some adopters use it in active mode too</a:t>
                      </a:r>
                    </a:p>
                  </a:txBody>
                  <a:tcPr marL="91425" marR="91425" marT="91425" marB="91425"/>
                </a:tc>
              </a:tr>
              <a:tr h="11074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b="1" dirty="0"/>
                        <a:t>Mobile Game </a:t>
                      </a:r>
                      <a:r>
                        <a:rPr lang="en" sz="1200" b="1" dirty="0" smtClean="0"/>
                        <a:t>Development</a:t>
                      </a:r>
                      <a:endParaRPr lang="en-US" sz="1200" b="1" dirty="0" smtClean="0"/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dirty="0" smtClean="0">
                          <a:solidFill>
                            <a:schemeClr val="dk1"/>
                          </a:solidFill>
                        </a:rPr>
                        <a:t>Stan Kurkovsky</a:t>
                      </a:r>
                      <a:endParaRPr lang="en-US" sz="1100" dirty="0" smtClean="0">
                        <a:solidFill>
                          <a:schemeClr val="dk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11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cap="none" baseline="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NSF award DUE-0941348</a:t>
                      </a:r>
                      <a:r>
                        <a:rPr lang="en-US" sz="1100" b="1" dirty="0" smtClean="0">
                          <a:solidFill>
                            <a:srgbClr val="660066"/>
                          </a:solidFill>
                          <a:effectLst/>
                        </a:rPr>
                        <a:t> </a:t>
                      </a:r>
                      <a:endParaRPr lang="en" sz="1100" b="1" dirty="0" smtClean="0">
                        <a:solidFill>
                          <a:srgbClr val="660066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9"/>
                        </a:rPr>
                        <a:t>http://www.mgdcs.com/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in-class or take-home programming projects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dirty="0"/>
                        <a:t>PC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passive - teacher as facilitator to answer Qs</a:t>
                      </a:r>
                    </a:p>
                  </a:txBody>
                  <a:tcPr marL="91425" marR="91425" marT="91425" marB="91425"/>
                </a:tc>
              </a:tr>
              <a:tr h="5947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b="1" dirty="0" smtClean="0">
                          <a:solidFill>
                            <a:schemeClr val="dk1"/>
                          </a:solidFill>
                        </a:rPr>
                        <a:t>POGIL</a:t>
                      </a:r>
                      <a:endParaRPr lang="en-US" sz="1200" b="1" dirty="0" smtClean="0">
                        <a:solidFill>
                          <a:schemeClr val="dk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" sz="1200" dirty="0" smtClean="0">
                          <a:solidFill>
                            <a:schemeClr val="dk1"/>
                          </a:solidFill>
                        </a:rPr>
                        <a:t>Clif Kussmaul</a:t>
                      </a:r>
                      <a:endParaRPr lang="en-US" sz="1200" dirty="0" smtClean="0">
                        <a:solidFill>
                          <a:schemeClr val="dk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11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cap="none" baseline="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NSF award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cap="none" baseline="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TUES 1044679</a:t>
                      </a:r>
                      <a:endParaRPr lang="en" sz="1100" b="1" dirty="0" smtClean="0">
                        <a:solidFill>
                          <a:srgbClr val="660066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10"/>
                        </a:rPr>
                        <a:t>http://pogil.org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11"/>
                        </a:rPr>
                        <a:t>http://cspogil.org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in-class activity</a:t>
                      </a:r>
                    </a:p>
                    <a:p>
                      <a:endParaRPr lang="en"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paper or web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passive - teacher as facilitator to answer Qs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Debugging</a:t>
            </a:r>
          </a:p>
        </p:txBody>
      </p:sp>
      <p:pic>
        <p:nvPicPr>
          <p:cNvPr id="140" name="Shape 14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92600" y="1127775"/>
            <a:ext cx="5710400" cy="370284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State of a variable</a:t>
            </a:r>
          </a:p>
        </p:txBody>
      </p:sp>
      <p:pic>
        <p:nvPicPr>
          <p:cNvPr id="146" name="Shape 14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407925" y="1124200"/>
            <a:ext cx="4224525" cy="361667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Expression Evaluation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91175" y="1152150"/>
            <a:ext cx="6016749" cy="370982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Topics (17 modules)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Expression evaluation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Arithmetic, Relational, Logical, Assignment, Bitwise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Selection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if, if-else, switch, nested statements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Loops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while, for, do-while, nested loops, infinite loops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Functions - behavior, bugs, recursion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Arrays, Access in Classes, C++ pointers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Topics and Problems</a:t>
            </a:r>
          </a:p>
        </p:txBody>
      </p:sp>
      <p:pic>
        <p:nvPicPr>
          <p:cNvPr id="164" name="Shape 16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137150" y="1277349"/>
            <a:ext cx="7118449" cy="3648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Languages: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Java, </a:t>
            </a:r>
            <a:r>
              <a:rPr lang="en"/>
              <a:t>C, C++, C#, some Visual Basic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Audience: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CS I, CS II, AP-CS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Refresher for advanced courses/language change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Institutions: 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High school, 2-year, 4-year colleges </a:t>
            </a:r>
          </a:p>
          <a:p>
            <a:endParaRPr lang="en"/>
          </a:p>
        </p:txBody>
      </p:sp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Target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Pedagogy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Learn by solving problems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Mastery learning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Step-by-step explanation of correct solution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Adaptive problem-sequence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Randomized problem set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Learning at one’s pace on one’s time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Any time, as often as necessary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Extensively evaluated over 14 years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Visualization</a:t>
            </a:r>
          </a:p>
        </p:txBody>
      </p:sp>
      <p:pic>
        <p:nvPicPr>
          <p:cNvPr id="182" name="Shape 1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225025" y="1063375"/>
            <a:ext cx="5053575" cy="371942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Closed-Lab exercises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After-class assignments (24 x 7)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Language refreshers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As many as necessary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When necessary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As often as necessary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33333"/>
              <a:buFont typeface="Arial"/>
              <a:buChar char="•"/>
            </a:pPr>
            <a:r>
              <a:rPr lang="en"/>
              <a:t>Continuous third-party use since </a:t>
            </a:r>
            <a:r>
              <a:rPr lang="en" b="1"/>
              <a:t>fall 2004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60+ schools in spring 2014</a:t>
            </a:r>
          </a:p>
          <a:p>
            <a:endParaRPr lang="en"/>
          </a:p>
        </p:txBody>
      </p:sp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Usage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Adoption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No software installation necessary - Web-based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No supervision necessary - self-administering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Report available on demand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By problems, learning objectives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Free for educational use</a:t>
            </a:r>
          </a:p>
          <a:p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Shape 34"/>
          <p:cNvGraphicFramePr/>
          <p:nvPr/>
        </p:nvGraphicFramePr>
        <p:xfrm>
          <a:off x="146162" y="352500"/>
          <a:ext cx="8851675" cy="4434689"/>
        </p:xfrm>
        <a:graphic>
          <a:graphicData uri="http://schemas.openxmlformats.org/drawingml/2006/table">
            <a:tbl>
              <a:tblPr>
                <a:noFill/>
                <a:tableStyleId>{FB5EB2CC-32BE-4BF7-896E-9B0522DE8B2F}</a:tableStyleId>
              </a:tblPr>
              <a:tblGrid>
                <a:gridCol w="1465775"/>
                <a:gridCol w="2323875"/>
                <a:gridCol w="2457175"/>
                <a:gridCol w="2604850"/>
              </a:tblGrid>
              <a:tr h="24825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Project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Course(s)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Language(s)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Focus</a:t>
                      </a:r>
                    </a:p>
                  </a:txBody>
                  <a:tcPr marL="91425" marR="91425" marT="91425" marB="91425"/>
                </a:tc>
              </a:tr>
              <a:tr h="1046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Program </a:t>
                      </a:r>
                      <a:br>
                        <a:rPr lang="en" b="1"/>
                      </a:br>
                      <a:r>
                        <a:rPr lang="en" b="1"/>
                        <a:t>by Design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Stephen Bloch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Middle school,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pre-AP CS in HS,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CS0, CS1, CS2 </a:t>
                      </a:r>
                      <a:br>
                        <a:rPr lang="en"/>
                      </a:br>
                      <a:r>
                        <a:rPr lang="en"/>
                        <a:t>in college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Usually Scheme-like teaching languages leading into Java; </a:t>
                      </a:r>
                      <a:br>
                        <a:rPr lang="en"/>
                      </a:br>
                      <a:r>
                        <a:rPr lang="en"/>
                        <a:t>has also been done in Python, ML, Java, Scala, ...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problem-solving process, particularly test-driven development and use of data types to guide coding &amp; testing</a:t>
                      </a:r>
                    </a:p>
                  </a:txBody>
                  <a:tcPr marL="28575" marR="28575" marT="91425" marB="91425"/>
                </a:tc>
              </a:tr>
              <a:tr h="93495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Problets</a:t>
                      </a:r>
                    </a:p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Amruth Kumar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AP-CS, CS I, CS 2.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also as refresher or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to switch languages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in other courses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C, C++, Java, C#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code tracing, debugging, expression evaluation, predicting program state</a:t>
                      </a:r>
                    </a:p>
                  </a:txBody>
                  <a:tcPr marL="91425" marR="91425" marT="91425" marB="91425"/>
                </a:tc>
              </a:tr>
              <a:tr h="73595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b="1"/>
                        <a:t>Mobile Game Development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Stan Kurkovsky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AP-CS, CS1, CS2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Java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core OO programming;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intro to advanced subjects such as AI, networks, security</a:t>
                      </a:r>
                    </a:p>
                  </a:txBody>
                  <a:tcPr marL="91425" marR="91425" marT="91425" marB="91425"/>
                </a:tc>
              </a:tr>
              <a:tr h="8635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POGIL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Clif Kussmaul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CS1, CS2, SE, </a:t>
                      </a:r>
                      <a:r>
                        <a:rPr lang="en" i="1">
                          <a:solidFill>
                            <a:schemeClr val="dk1"/>
                          </a:solidFill>
                        </a:rPr>
                        <a:t>etc.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CS Principles (HS)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(used across STEM)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often concept-based and language-independent;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CS1 in Java &amp; Python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knowledge construction,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process skills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Snapshot of a report</a:t>
            </a:r>
          </a:p>
        </p:txBody>
      </p:sp>
      <p:pic>
        <p:nvPicPr>
          <p:cNvPr id="200" name="Shape 20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71625" y="1152150"/>
            <a:ext cx="5450975" cy="353847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Contact Information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Additional information at:</a:t>
            </a:r>
          </a:p>
          <a:p>
            <a:pPr lvl="0" algn="ctr" rtl="0">
              <a:lnSpc>
                <a:spcPct val="115000"/>
              </a:lnSpc>
              <a:spcBef>
                <a:spcPts val="9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" sz="3600" u="sng">
                <a:solidFill>
                  <a:schemeClr val="hlink"/>
                </a:solidFill>
                <a:hlinkClick r:id="rId3"/>
              </a:rPr>
              <a:t>www.problets.org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If interested, please contact:</a:t>
            </a:r>
          </a:p>
          <a:p>
            <a:pPr lvl="0" algn="ctr" rtl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32352"/>
              <a:buFont typeface="Arial"/>
              <a:buNone/>
            </a:pPr>
            <a:r>
              <a:rPr lang="en" sz="3400">
                <a:solidFill>
                  <a:schemeClr val="dk1"/>
                </a:solidFill>
              </a:rPr>
              <a:t>amruth@ramapo.edu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en">
                <a:solidFill>
                  <a:schemeClr val="dk1"/>
                </a:solidFill>
              </a:rPr>
              <a:t>Acknowledgements: NSF CCLI DUE 0088864</a:t>
            </a:r>
          </a:p>
          <a:p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ctrTitle"/>
          </p:nvPr>
        </p:nvSpPr>
        <p:spPr>
          <a:xfrm>
            <a:off x="224250" y="1583350"/>
            <a:ext cx="86208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Mobile Game Development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Stan Kurkovsky</a:t>
            </a:r>
            <a:br>
              <a:rPr lang="en"/>
            </a:br>
            <a:r>
              <a:rPr lang="en"/>
              <a:t>Central Connecticut State University</a:t>
            </a:r>
          </a:p>
          <a:p>
            <a:pPr>
              <a:buNone/>
            </a:pPr>
            <a:r>
              <a:rPr lang="en"/>
              <a:t>http://www.mgdcs.com/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681025" y="4526325"/>
            <a:ext cx="7939800" cy="40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/>
              <a:t>with Archana Chidanandan and Delvin Defoe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Improve student engagement and motivation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Decrease attrition in introductory CS courses</a:t>
            </a:r>
          </a:p>
          <a:p>
            <a:endParaRPr lang="en"/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Method: use a relevant learning context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Overarching Goals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Curricular Objectives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Expose students to advanced topics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Strengthen student mastery of the core concepts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i="1"/>
              <a:t>CS is more than just coding!</a:t>
            </a:r>
          </a:p>
          <a:p>
            <a:endParaRPr lang="en" i="1"/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Method: project-based learning modules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Learning Modules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Context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 well-known game (arcade, board, etc.)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Casual games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Learning objectives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Introduce an advanced topic (e.g. networking)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Reinforce a core topic (e.g. for loops)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Game implementation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Working demo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Technical scaffolding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Target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Language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Java: J2ME, Android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Audience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AP-CS, CS I, CS II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Also: advanced topical courses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Institutions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High school, 2- and 4-year colleges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Pedagogy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Context-based learning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Relevance to everyday life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Hands-on experiences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Teamwork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Instant gratification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Sample Modules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Battleship - computer networking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Connect Four - artificial intelligence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Frogger - software engineering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Space Bears - human-computer interaction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Craps - security</a:t>
            </a:r>
          </a:p>
          <a:p>
            <a:pPr marL="457200" lvl="0" indent="-4191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Text Twister - algorithms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Process Oriented </a:t>
            </a:r>
            <a:br>
              <a:rPr lang="en"/>
            </a:br>
            <a:r>
              <a:rPr lang="en"/>
              <a:t>Guided Inquiry Learning</a:t>
            </a:r>
          </a:p>
          <a:p>
            <a:pPr lvl="0" rtl="0">
              <a:buNone/>
            </a:pPr>
            <a:r>
              <a:rPr lang="en"/>
              <a:t>(POGIL)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Clif Kussmaul, Muhlenberg College</a:t>
            </a:r>
          </a:p>
          <a:p>
            <a:endParaRPr lang="en"/>
          </a:p>
          <a:p>
            <a:pPr lvl="0" rtl="0"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http://cspogil.org</a:t>
            </a:r>
            <a:r>
              <a:rPr lang="en"/>
              <a:t>	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http://pogil.org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685800" y="3721375"/>
            <a:ext cx="7772400" cy="1073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Shape 39"/>
          <p:cNvGraphicFramePr/>
          <p:nvPr/>
        </p:nvGraphicFramePr>
        <p:xfrm>
          <a:off x="110725" y="78200"/>
          <a:ext cx="8922550" cy="4958915"/>
        </p:xfrm>
        <a:graphic>
          <a:graphicData uri="http://schemas.openxmlformats.org/drawingml/2006/table">
            <a:tbl>
              <a:tblPr>
                <a:noFill/>
                <a:tableStyleId>{0376DEF1-427B-4FA7-AC7E-EEB23F0F80D2}</a:tableStyleId>
              </a:tblPr>
              <a:tblGrid>
                <a:gridCol w="1052300"/>
                <a:gridCol w="1803800"/>
                <a:gridCol w="1709100"/>
                <a:gridCol w="1816100"/>
                <a:gridCol w="705150"/>
                <a:gridCol w="852925"/>
                <a:gridCol w="983175"/>
              </a:tblGrid>
              <a:tr h="0"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  <a:tc gridSpan="3"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 b="1"/>
                        <a:t>Teacher</a:t>
                      </a:r>
                    </a:p>
                  </a:txBody>
                  <a:tcPr marL="28575" marR="2857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 b="1"/>
                        <a:t>Students</a:t>
                      </a: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275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Project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prep before class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during class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after class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#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b="1"/>
                        <a:t>during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 b="1"/>
                        <a:t>after</a:t>
                      </a:r>
                    </a:p>
                  </a:txBody>
                  <a:tcPr marL="91425" marR="91425" marT="91425" marB="91425"/>
                </a:tc>
              </a:tr>
              <a:tr h="6064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 b="1"/>
                        <a:t>Program by Design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Stephen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select examples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model problem-</a:t>
                      </a:r>
                      <a:br>
                        <a:rPr lang="en"/>
                      </a:br>
                      <a:r>
                        <a:rPr lang="en"/>
                        <a:t>solving process; </a:t>
                      </a:r>
                      <a:br>
                        <a:rPr lang="en"/>
                      </a:br>
                      <a:r>
                        <a:rPr lang="en"/>
                        <a:t>answer questions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feedback to students: how well did they follow the process?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solo or small team</a:t>
                      </a:r>
                    </a:p>
                  </a:txBody>
                  <a:tcPr marL="28575" marR="28575" marT="91425" marB="91425"/>
                </a:tc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/>
                        <a:t>mostly programming</a:t>
                      </a:r>
                    </a:p>
                  </a:txBody>
                  <a:tcPr marL="28575" marR="2857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05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" b="1"/>
                        <a:t>Problets</a:t>
                      </a:r>
                    </a:p>
                    <a:p>
                      <a:pPr lvl="0" rtl="0">
                        <a:buNone/>
                      </a:pPr>
                      <a:r>
                        <a:rPr lang="en"/>
                        <a:t>Amruth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sign up to get URL; specify which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problet to use when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none; not even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in supervised mode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use report to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select concepts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to review in class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solo</a:t>
                      </a: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solving problems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on programming</a:t>
                      </a: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805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" b="1"/>
                        <a:t>Mobile Game Develop-</a:t>
                      </a:r>
                    </a:p>
                    <a:p>
                      <a:pPr lvl="0" rtl="0">
                        <a:buNone/>
                      </a:pPr>
                      <a:r>
                        <a:rPr lang="en" b="1"/>
                        <a:t>ment</a:t>
                      </a:r>
                    </a:p>
                    <a:p>
                      <a:pPr lvl="0" rtl="0">
                        <a:buNone/>
                      </a:pPr>
                      <a:r>
                        <a:rPr lang="en"/>
                        <a:t>Stan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become familiar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with the technical scaffolding provided by each project and with sample solution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explain objectives, demonstrate sample solution, help students with scaffolding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review completed programming projects</a:t>
                      </a:r>
                    </a:p>
                    <a:p>
                      <a:endParaRPr lang="en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teams of 2</a:t>
                      </a: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working on 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programming project</a:t>
                      </a:r>
                    </a:p>
                    <a:p>
                      <a:endParaRPr lang="en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19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POGIL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Clif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make copies or post.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(writing activities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is time intensive)</a:t>
                      </a:r>
                    </a:p>
                  </a:txBody>
                  <a:tcPr marL="28575" marR="2857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facilitate teams,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</a:rPr>
                        <a:t>share conclusions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review team reports</a:t>
                      </a:r>
                    </a:p>
                    <a:p>
                      <a:endParaRPr lang="en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teams of 2-4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working through activity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summary report (optional)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POGIL - Curricular Goals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Across CS (&amp; other STEM) disciplines,</a:t>
            </a:r>
            <a:br>
              <a:rPr lang="en"/>
            </a:br>
            <a:r>
              <a:rPr lang="en"/>
              <a:t>we should help our students learn to: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analyze, design, synthesize ideas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read, write, &amp; debug code &amp; docs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communicate (oral &amp; written)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work in teams, manage time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learn or create ideas on their own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POGIL - Pedagogy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Research shows that learning </a:t>
            </a:r>
            <a:br>
              <a:rPr lang="en"/>
            </a:br>
            <a:r>
              <a:rPr lang="en"/>
              <a:t>is improved when people: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sz="3000">
                <a:solidFill>
                  <a:schemeClr val="dk1"/>
                </a:solidFill>
              </a:rPr>
              <a:t>work in </a:t>
            </a:r>
            <a:r>
              <a:rPr lang="en" sz="3000" b="1">
                <a:solidFill>
                  <a:schemeClr val="dk1"/>
                </a:solidFill>
              </a:rPr>
              <a:t>teams </a:t>
            </a:r>
            <a:r>
              <a:rPr lang="en" sz="3000">
                <a:solidFill>
                  <a:schemeClr val="dk1"/>
                </a:solidFill>
              </a:rPr>
              <a:t>with other people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construct knowledge through </a:t>
            </a:r>
            <a:br>
              <a:rPr lang="en" sz="3000"/>
            </a:br>
            <a:r>
              <a:rPr lang="en" sz="3000"/>
              <a:t>a </a:t>
            </a:r>
            <a:r>
              <a:rPr lang="en" sz="3000" b="1"/>
              <a:t>learning cycle </a:t>
            </a:r>
            <a:r>
              <a:rPr lang="en" sz="3000"/>
              <a:t>(explore, invent, apply)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/>
              <a:t>receive prompt constructive </a:t>
            </a:r>
            <a:r>
              <a:rPr lang="en" sz="3000" b="1"/>
              <a:t>feedback</a:t>
            </a:r>
          </a:p>
          <a:p>
            <a:pPr marL="914400" lvl="1" indent="-4191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3000" b="1"/>
              <a:t>reflect </a:t>
            </a:r>
            <a:r>
              <a:rPr lang="en" sz="3000"/>
              <a:t>on learning process &amp; outcomes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000"/>
              <a:t>Process Oriented Guided Inquiry Learning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Students work in </a:t>
            </a:r>
            <a:r>
              <a:rPr lang="en" b="1"/>
              <a:t>teams </a:t>
            </a:r>
            <a:r>
              <a:rPr lang="en"/>
              <a:t>with assigned </a:t>
            </a:r>
            <a:r>
              <a:rPr lang="en" b="1"/>
              <a:t>roles</a:t>
            </a:r>
            <a:r>
              <a:rPr lang="en"/>
              <a:t>(e.g. manager, recorder, speaker)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Teams work on classroom activities that </a:t>
            </a:r>
            <a:br>
              <a:rPr lang="en"/>
            </a:br>
            <a:r>
              <a:rPr lang="en"/>
              <a:t>present a </a:t>
            </a:r>
            <a:r>
              <a:rPr lang="en" b="1"/>
              <a:t>model</a:t>
            </a:r>
            <a:r>
              <a:rPr lang="en"/>
              <a:t> followed by </a:t>
            </a:r>
            <a:r>
              <a:rPr lang="en" b="1"/>
              <a:t>questions</a:t>
            </a:r>
            <a:r>
              <a:rPr lang="en"/>
              <a:t>.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Instructor is a facilitator, not a lecturer.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Activities are designed to guide students to: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construct understanding of key ideas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develop key process skills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POGIL Example: 1st Day of CS1</a:t>
            </a:r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b="1"/>
              <a:t>Hi-Lo: Guessing Game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Two players – A and B.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A picks a number 1-100.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B guesses a number.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A responds “too high”, </a:t>
            </a:r>
            <a:br>
              <a:rPr lang="en" sz="2400"/>
            </a:br>
            <a:r>
              <a:rPr lang="en" sz="2400"/>
              <a:t>“too low”, or “you win”.</a:t>
            </a:r>
          </a:p>
          <a:p>
            <a:pPr marL="457200" lvl="0" indent="-3810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Continue to play until </a:t>
            </a:r>
            <a:br>
              <a:rPr lang="en" sz="2400"/>
            </a:br>
            <a:r>
              <a:rPr lang="en" sz="2400"/>
              <a:t>B wins (or gives up).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b="1"/>
              <a:t>Questions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Play the game 3 times.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Identify 4-5 strategies </a:t>
            </a:r>
            <a:br>
              <a:rPr lang="en" sz="2400"/>
            </a:br>
            <a:r>
              <a:rPr lang="en" sz="2400"/>
              <a:t>B could use to play.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(Discuss with class.)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Rank by # of guesses.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Rank by difficulty.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Plot rankings &amp; describe.</a:t>
            </a:r>
          </a:p>
          <a:p>
            <a:pPr marL="457200" lvl="0" indent="-38100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(Discuss with class.)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POGIL Example: 1st Day of CS1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b="1"/>
              <a:t>Questions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Max # of guesses?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Avg # of guesses?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(Discuss with class.)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Repeat for 1-1000.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Repeat for any N.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Describe insights.</a:t>
            </a:r>
          </a:p>
          <a:p>
            <a:pPr marL="457200" lvl="0" indent="-38100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400"/>
              <a:t>(Discuss with class.)</a:t>
            </a:r>
          </a:p>
        </p:txBody>
      </p:sp>
      <p:graphicFrame>
        <p:nvGraphicFramePr>
          <p:cNvPr id="288" name="Shape 288"/>
          <p:cNvGraphicFramePr/>
          <p:nvPr/>
        </p:nvGraphicFramePr>
        <p:xfrm>
          <a:off x="457200" y="1200150"/>
          <a:ext cx="3943775" cy="3483625"/>
        </p:xfrm>
        <a:graphic>
          <a:graphicData uri="http://schemas.openxmlformats.org/drawingml/2006/table">
            <a:tbl>
              <a:tblPr>
                <a:noFill/>
                <a:tableStyleId>{DC495DD2-E2AC-40A9-9A19-5B704CF975AF}</a:tableStyleId>
              </a:tblPr>
              <a:tblGrid>
                <a:gridCol w="1852425"/>
                <a:gridCol w="382850"/>
                <a:gridCol w="382850"/>
                <a:gridCol w="674550"/>
                <a:gridCol w="651100"/>
              </a:tblGrid>
              <a:tr h="5024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 b="1"/>
                        <a:t>Strategy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 b="1"/>
                        <a:t>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 b="1"/>
                        <a:t>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 b="1"/>
                        <a:t>Max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 b="1"/>
                        <a:t>Avg</a:t>
                      </a:r>
                    </a:p>
                  </a:txBody>
                  <a:tcPr marL="91425" marR="91425" marT="91425" marB="91425"/>
                </a:tc>
              </a:tr>
              <a:tr h="7453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/>
                        <a:t>Random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100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50</a:t>
                      </a:r>
                    </a:p>
                  </a:txBody>
                  <a:tcPr marL="91425" marR="91425" marT="91425" marB="91425"/>
                </a:tc>
              </a:tr>
              <a:tr h="7453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/>
                        <a:t>Count up by 1.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100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50</a:t>
                      </a:r>
                    </a:p>
                  </a:txBody>
                  <a:tcPr marL="91425" marR="91425" marT="91425" marB="91425"/>
                </a:tc>
              </a:tr>
              <a:tr h="7453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/>
                        <a:t>Count up by 10, down by 1.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10</a:t>
                      </a:r>
                    </a:p>
                  </a:txBody>
                  <a:tcPr marL="91425" marR="91425" marT="91425" marB="91425"/>
                </a:tc>
              </a:tr>
              <a:tr h="7453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800"/>
                        <a:t>Split range </a:t>
                      </a:r>
                      <a:br>
                        <a:rPr lang="en" sz="1800"/>
                      </a:br>
                      <a:r>
                        <a:rPr lang="en" sz="1800"/>
                        <a:t>in ½ each time.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" sz="1800"/>
                        <a:t>6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CS-POGIL								cspogil.org 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NSF TUES project (2011-2014)</a:t>
            </a:r>
            <a:br>
              <a:rPr lang="en"/>
            </a:br>
            <a:r>
              <a:rPr lang="en"/>
              <a:t>to develop POGIL materials for CS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CS2, Data Structures, </a:t>
            </a:r>
            <a:r>
              <a:rPr lang="en">
                <a:solidFill>
                  <a:schemeClr val="dk1"/>
                </a:solidFill>
              </a:rPr>
              <a:t>Software Engineering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sci comp, CS1 (Java, Python), theory, AI, ...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Numerous CS collaborators, including: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Helen Hu, Lisa Olivieri, Matt Lang, Chris Mayfield,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Heidi Ellis, Stoney Jackson, Tammy Pirmann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$$$ available to attend POGIL workshops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POGIL Project					pogil.org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Non-profit to support use of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POGIL &amp; related approaches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Long history of NSF funding (15+ years)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3-day regional summer workshops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Review POGIL activities,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support classroom implementation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POGIL - Implementations</a:t>
            </a:r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Students: 10-200; HS, undergrad, grad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Models: UML, Code, API doc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Media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Paper copies for each team or student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Google Doc for each team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Presentation slides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Team structure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Teams of 4, split for pair programming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Teams of 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DISCUSSION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indent="-457200" fontAlgn="base">
              <a:buFont typeface="Arial"/>
              <a:buChar char="•"/>
            </a:pPr>
            <a:r>
              <a:rPr lang="en-US" dirty="0"/>
              <a:t>What might the approach </a:t>
            </a:r>
            <a:r>
              <a:rPr lang="en-US" i="1" dirty="0"/>
              <a:t>not </a:t>
            </a:r>
            <a:r>
              <a:rPr lang="en-US" dirty="0"/>
              <a:t>accomplish or do well?</a:t>
            </a:r>
          </a:p>
          <a:p>
            <a:pPr marL="647700" indent="-457200" fontAlgn="base">
              <a:buFont typeface="Arial"/>
              <a:buChar char="•"/>
            </a:pPr>
            <a:r>
              <a:rPr lang="en-US" dirty="0"/>
              <a:t>When would you </a:t>
            </a:r>
            <a:r>
              <a:rPr lang="en-US" i="1" dirty="0"/>
              <a:t>not</a:t>
            </a:r>
            <a:r>
              <a:rPr lang="en-US" dirty="0"/>
              <a:t> use it as opposed to when </a:t>
            </a:r>
            <a:r>
              <a:rPr lang="en-US" i="1" dirty="0"/>
              <a:t>would</a:t>
            </a:r>
            <a:r>
              <a:rPr lang="en-US" dirty="0"/>
              <a:t> you use it?</a:t>
            </a:r>
          </a:p>
          <a:p>
            <a:pPr marL="647700" indent="-457200" fontAlgn="base">
              <a:buFont typeface="Arial"/>
              <a:buChar char="•"/>
            </a:pPr>
            <a:r>
              <a:rPr lang="en-US" dirty="0"/>
              <a:t>How would your approach combine well with another of the approaches outlined here?</a:t>
            </a:r>
          </a:p>
          <a:p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Program By Design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Stephen Bloch, Adelphi University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685800" y="3721375"/>
            <a:ext cx="7772400" cy="1073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with Eli Barzilay, John Clements, Matthias Felleisen, Robby Findler, Kathi Fisler,</a:t>
            </a:r>
            <a:br>
              <a:rPr lang="en"/>
            </a:br>
            <a:r>
              <a:rPr lang="en"/>
              <a:t>Matthew Flatt, Kathy Gray, Shriram Krishnamurthi, Viera Proulx, Emmanuel Schanzer, 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Curricular ideas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Start in simple, beginner-friendly language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need beginner-friendly IDE &amp; compiler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Teach fundamental, transferable principles &amp; habits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Test-driven development from the beginning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need beginner-friendly testing harness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Graphics, animation, GUI, music as motivators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need beginner-friendly libraries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Then revisit same ideas in “mainstream” language</a:t>
            </a:r>
            <a:br>
              <a:rPr lang="en" sz="2400"/>
            </a:br>
            <a:r>
              <a:rPr lang="en" sz="2400"/>
              <a:t>(next semester or next year)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Pedagogical ideas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887675"/>
            <a:ext cx="8229600" cy="4038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Concrete design recipe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Identify input &amp; output data types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Write test cases (guided by data types)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Write function skeleton (guided by data types)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Fill in gaps (guided by test cases)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Run test cases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Each step is explicit &amp; worth partial credit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Writing test cases is </a:t>
            </a:r>
            <a:r>
              <a:rPr lang="en" sz="2400" i="1"/>
              <a:t>much</a:t>
            </a:r>
            <a:r>
              <a:rPr lang="en" sz="2400"/>
              <a:t> easier for functional than imperative code, so start in functional paradigm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even for graphics &amp; interaction</a:t>
            </a:r>
          </a:p>
          <a:p>
            <a:pPr marL="457200" lvl="0" indent="-3810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Functional GUI programming teaches model/view separation early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Technical ideas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967000"/>
            <a:ext cx="8229600" cy="395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Start in language subset…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 i="1"/>
              <a:t>enforced by compiler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Several concentric languages matching stages of curriculum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Read-eval-print loop to encourage experimentation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like DrJava, BlueJ CodePad, irb, python, ghci, </a:t>
            </a:r>
            <a:r>
              <a:rPr lang="en" sz="1800" i="1"/>
              <a:t>etc.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“Image” is a data type, just like “integer” or “string”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 i="1"/>
              <a:t>even in the REPL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Can enter an image as a literal, interactively</a:t>
            </a:r>
          </a:p>
          <a:p>
            <a:pPr marL="914400" lvl="1" indent="-342900" rtl="0"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800"/>
              <a:t>Can see images as expression values, interactively</a:t>
            </a:r>
          </a:p>
          <a:p>
            <a:pPr marL="457200" lvl="0" indent="-3810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Demo: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http://screencast.com/t/12O3RGxFH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Versions of the curriculum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Bootstrap (middle school)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http://bootstrapworld.org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i="1"/>
              <a:t>Picturing Programs</a:t>
            </a:r>
            <a:r>
              <a:rPr lang="en"/>
              <a:t> (high school pre-AP, college CS0)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http://picturingprograms.org</a:t>
            </a:r>
          </a:p>
          <a:p>
            <a:pPr marL="457200" lvl="0" indent="-4191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i="1"/>
              <a:t>How to Design Programs</a:t>
            </a:r>
            <a:r>
              <a:rPr lang="en"/>
              <a:t> 2ed (college CS1)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http://www.ccs.neu.edu/home/matthias/HtDP2e/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or search “htdp2e”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1707</Words>
  <Application>Microsoft Macintosh PowerPoint</Application>
  <PresentationFormat>On-screen Show (16:9)</PresentationFormat>
  <Paragraphs>461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light-gradient</vt:lpstr>
      <vt:lpstr>Panel: NSF-Sponsored Innovative Approaches to Undergraduate Computer Science </vt:lpstr>
      <vt:lpstr>PowerPoint Presentation</vt:lpstr>
      <vt:lpstr>PowerPoint Presentation</vt:lpstr>
      <vt:lpstr>PowerPoint Presentation</vt:lpstr>
      <vt:lpstr>Program By Design</vt:lpstr>
      <vt:lpstr>Curricular ideas</vt:lpstr>
      <vt:lpstr>Pedagogical ideas</vt:lpstr>
      <vt:lpstr>Technical ideas</vt:lpstr>
      <vt:lpstr>Versions of the curriculum</vt:lpstr>
      <vt:lpstr>Software support</vt:lpstr>
      <vt:lpstr>Who likes this approach?</vt:lpstr>
      <vt:lpstr>Who uses this approach?</vt:lpstr>
      <vt:lpstr>Who uses this approach?</vt:lpstr>
      <vt:lpstr>Who uses this approach?</vt:lpstr>
      <vt:lpstr>Problets</vt:lpstr>
      <vt:lpstr>Curricular Goals</vt:lpstr>
      <vt:lpstr>What Problets do:</vt:lpstr>
      <vt:lpstr>Types of problems</vt:lpstr>
      <vt:lpstr>Identifying the output</vt:lpstr>
      <vt:lpstr>Debugging</vt:lpstr>
      <vt:lpstr>State of a variable</vt:lpstr>
      <vt:lpstr>Expression Evaluation</vt:lpstr>
      <vt:lpstr>Topics (17 modules)</vt:lpstr>
      <vt:lpstr>Topics and Problems</vt:lpstr>
      <vt:lpstr>Target</vt:lpstr>
      <vt:lpstr>Pedagogy</vt:lpstr>
      <vt:lpstr>Visualization</vt:lpstr>
      <vt:lpstr>Usage</vt:lpstr>
      <vt:lpstr>Adoption</vt:lpstr>
      <vt:lpstr>Snapshot of a report</vt:lpstr>
      <vt:lpstr>Contact Information</vt:lpstr>
      <vt:lpstr>Mobile Game Development</vt:lpstr>
      <vt:lpstr>Overarching Goals</vt:lpstr>
      <vt:lpstr>Curricular Objectives</vt:lpstr>
      <vt:lpstr>Learning Modules</vt:lpstr>
      <vt:lpstr>Target</vt:lpstr>
      <vt:lpstr>Pedagogy</vt:lpstr>
      <vt:lpstr>Sample Modules</vt:lpstr>
      <vt:lpstr>Process Oriented  Guided Inquiry Learning (POGIL)</vt:lpstr>
      <vt:lpstr>POGIL - Curricular Goals</vt:lpstr>
      <vt:lpstr>POGIL - Pedagogy</vt:lpstr>
      <vt:lpstr>Process Oriented Guided Inquiry Learning</vt:lpstr>
      <vt:lpstr>POGIL Example: 1st Day of CS1</vt:lpstr>
      <vt:lpstr>POGIL Example: 1st Day of CS1</vt:lpstr>
      <vt:lpstr>CS-POGIL        cspogil.org </vt:lpstr>
      <vt:lpstr>The POGIL Project     pogil.org</vt:lpstr>
      <vt:lpstr>POGIL - Implementations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Panel: NSF-Sponsored Innovative Approaches to Undergraduate Computer Science </dc:title>
  <cp:lastModifiedBy>Dickerson, Matt (Computer Science)</cp:lastModifiedBy>
  <cp:revision>3</cp:revision>
  <dcterms:modified xsi:type="dcterms:W3CDTF">2014-04-28T18:21:50Z</dcterms:modified>
</cp:coreProperties>
</file>